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39"/>
  </p:notesMasterIdLst>
  <p:handoutMasterIdLst>
    <p:handoutMasterId r:id="rId40"/>
  </p:handoutMasterIdLst>
  <p:sldIdLst>
    <p:sldId id="257" r:id="rId2"/>
    <p:sldId id="263" r:id="rId3"/>
    <p:sldId id="264" r:id="rId4"/>
    <p:sldId id="265" r:id="rId5"/>
    <p:sldId id="262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80" r:id="rId19"/>
    <p:sldId id="278" r:id="rId20"/>
    <p:sldId id="282" r:id="rId21"/>
    <p:sldId id="281" r:id="rId22"/>
    <p:sldId id="283" r:id="rId23"/>
    <p:sldId id="289" r:id="rId24"/>
    <p:sldId id="284" r:id="rId25"/>
    <p:sldId id="285" r:id="rId26"/>
    <p:sldId id="286" r:id="rId27"/>
    <p:sldId id="287" r:id="rId28"/>
    <p:sldId id="288" r:id="rId29"/>
    <p:sldId id="290" r:id="rId30"/>
    <p:sldId id="291" r:id="rId31"/>
    <p:sldId id="292" r:id="rId32"/>
    <p:sldId id="293" r:id="rId33"/>
    <p:sldId id="294" r:id="rId34"/>
    <p:sldId id="295" r:id="rId35"/>
    <p:sldId id="279" r:id="rId36"/>
    <p:sldId id="296" r:id="rId37"/>
    <p:sldId id="297" r:id="rId38"/>
  </p:sldIdLst>
  <p:sldSz cx="12192000" cy="6858000"/>
  <p:notesSz cx="6858000" cy="9144000"/>
  <p:defaultTextStyle>
    <a:defPPr rtl="0"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m ko" initials="dk" lastIdx="2" clrIdx="0">
    <p:extLst>
      <p:ext uri="{19B8F6BF-5375-455C-9EA6-DF929625EA0E}">
        <p15:presenceInfo xmlns:p15="http://schemas.microsoft.com/office/powerpoint/2012/main" userId="5384b6bcd200656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D22F"/>
    <a:srgbClr val="344529"/>
    <a:srgbClr val="2B3922"/>
    <a:srgbClr val="2E3722"/>
    <a:srgbClr val="FCF7F1"/>
    <a:srgbClr val="B8D233"/>
    <a:srgbClr val="5CC6D6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7440" autoAdjust="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/>
    </p:cSldViewPr>
  </p:slideViewPr>
  <p:outlineViewPr>
    <p:cViewPr>
      <p:scale>
        <a:sx n="33" d="100"/>
        <a:sy n="33" d="100"/>
      </p:scale>
      <p:origin x="0" y="-1232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5A29D3-3EC2-4158-B823-8B35FAE9B36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l-GR"/>
        </a:p>
      </dgm:t>
    </dgm:pt>
    <dgm:pt modelId="{BA2196F9-2119-42B1-B112-B1292A4F3652}">
      <dgm:prSet phldrT="[Κείμενο]" phldr="0" custT="1"/>
      <dgm:spPr/>
      <dgm:t>
        <a:bodyPr/>
        <a:lstStyle/>
        <a:p>
          <a:r>
            <a:rPr lang="el-GR" sz="3200" dirty="0"/>
            <a:t>Μνήμη Ι</a:t>
          </a:r>
        </a:p>
      </dgm:t>
    </dgm:pt>
    <dgm:pt modelId="{E53185F9-D52A-4152-AC1A-F6F892EA8D26}" type="parTrans" cxnId="{45EE0993-5DE0-4929-98B5-12C0FFEF7801}">
      <dgm:prSet/>
      <dgm:spPr/>
      <dgm:t>
        <a:bodyPr/>
        <a:lstStyle/>
        <a:p>
          <a:endParaRPr lang="el-GR"/>
        </a:p>
      </dgm:t>
    </dgm:pt>
    <dgm:pt modelId="{14DA8264-3CB5-4CC8-8A30-17021DFB5771}" type="sibTrans" cxnId="{45EE0993-5DE0-4929-98B5-12C0FFEF7801}">
      <dgm:prSet/>
      <dgm:spPr/>
      <dgm:t>
        <a:bodyPr/>
        <a:lstStyle/>
        <a:p>
          <a:endParaRPr lang="el-GR"/>
        </a:p>
      </dgm:t>
    </dgm:pt>
    <dgm:pt modelId="{41181A25-765A-45D5-AD1A-44D4800247D1}">
      <dgm:prSet phldrT="[Κείμενο]" phldr="0"/>
      <dgm:spPr/>
      <dgm:t>
        <a:bodyPr/>
        <a:lstStyle/>
        <a:p>
          <a:r>
            <a:rPr lang="el-GR" dirty="0"/>
            <a:t>Βραχύχρονη</a:t>
          </a:r>
        </a:p>
        <a:p>
          <a:r>
            <a:rPr lang="el-GR" dirty="0"/>
            <a:t>Προσωρινή</a:t>
          </a:r>
        </a:p>
        <a:p>
          <a:pPr>
            <a:buFont typeface="Calibri" panose="020F0502020204030204" pitchFamily="34" charset="0"/>
            <a:buChar char="-"/>
          </a:pPr>
          <a:r>
            <a:rPr lang="el-GR" dirty="0"/>
            <a:t>Μικρής χωρητικότητας</a:t>
          </a:r>
        </a:p>
        <a:p>
          <a:pPr>
            <a:buFont typeface="Calibri" panose="020F0502020204030204" pitchFamily="34" charset="0"/>
            <a:buChar char="-"/>
          </a:pPr>
          <a:r>
            <a:rPr lang="el-GR" dirty="0"/>
            <a:t>Απαιτεί επαναλήψεις</a:t>
          </a:r>
        </a:p>
      </dgm:t>
    </dgm:pt>
    <dgm:pt modelId="{27EE1A22-AA87-42E4-AB41-BA341583D257}" type="parTrans" cxnId="{2C91E317-47E3-4E3C-AD6E-C410EA2FAF0E}">
      <dgm:prSet/>
      <dgm:spPr/>
      <dgm:t>
        <a:bodyPr/>
        <a:lstStyle/>
        <a:p>
          <a:endParaRPr lang="el-GR"/>
        </a:p>
      </dgm:t>
    </dgm:pt>
    <dgm:pt modelId="{68908FE5-7067-4037-8748-3FC2AE7E1AF2}" type="sibTrans" cxnId="{2C91E317-47E3-4E3C-AD6E-C410EA2FAF0E}">
      <dgm:prSet/>
      <dgm:spPr/>
      <dgm:t>
        <a:bodyPr/>
        <a:lstStyle/>
        <a:p>
          <a:endParaRPr lang="el-GR"/>
        </a:p>
      </dgm:t>
    </dgm:pt>
    <dgm:pt modelId="{07630303-FD02-4767-9173-960D465E43FC}">
      <dgm:prSet phldrT="[Κείμενο]" phldr="0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l-GR" dirty="0"/>
            <a:t>Μακρόχρονη</a:t>
          </a:r>
        </a:p>
        <a:p>
          <a:r>
            <a:rPr lang="el-GR" dirty="0"/>
            <a:t>Πιο μόνιμη </a:t>
          </a:r>
        </a:p>
        <a:p>
          <a:pPr>
            <a:buFont typeface="Calibri" panose="020F0502020204030204" pitchFamily="34" charset="0"/>
            <a:buChar char="-"/>
          </a:pPr>
          <a:r>
            <a:rPr lang="el-GR" dirty="0"/>
            <a:t>Μεγαλύτερη χωρητικότητα</a:t>
          </a:r>
        </a:p>
        <a:p>
          <a:pPr>
            <a:buFont typeface="Calibri" panose="020F0502020204030204" pitchFamily="34" charset="0"/>
            <a:buChar char="-"/>
          </a:pPr>
          <a:r>
            <a:rPr lang="el-GR" dirty="0"/>
            <a:t>Δεν απαιτεί επαναλήψεις</a:t>
          </a:r>
        </a:p>
      </dgm:t>
    </dgm:pt>
    <dgm:pt modelId="{24569B26-D909-45AD-A1C2-12DD06C3756C}" type="parTrans" cxnId="{C18F7BBE-B29A-416F-A122-20BC4089C234}">
      <dgm:prSet/>
      <dgm:spPr/>
      <dgm:t>
        <a:bodyPr/>
        <a:lstStyle/>
        <a:p>
          <a:endParaRPr lang="el-GR"/>
        </a:p>
      </dgm:t>
    </dgm:pt>
    <dgm:pt modelId="{867FBE71-FB2C-491A-B0C8-4E44C5CFD240}" type="sibTrans" cxnId="{C18F7BBE-B29A-416F-A122-20BC4089C234}">
      <dgm:prSet/>
      <dgm:spPr/>
      <dgm:t>
        <a:bodyPr/>
        <a:lstStyle/>
        <a:p>
          <a:endParaRPr lang="el-GR"/>
        </a:p>
      </dgm:t>
    </dgm:pt>
    <dgm:pt modelId="{B839AB78-F62B-419D-886A-DE67706F451D}" type="pres">
      <dgm:prSet presAssocID="{1B5A29D3-3EC2-4158-B823-8B35FAE9B36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A5994D1-3AC3-4471-AA9F-F5B1555206D4}" type="pres">
      <dgm:prSet presAssocID="{BA2196F9-2119-42B1-B112-B1292A4F3652}" presName="hierRoot1" presStyleCnt="0">
        <dgm:presLayoutVars>
          <dgm:hierBranch val="init"/>
        </dgm:presLayoutVars>
      </dgm:prSet>
      <dgm:spPr/>
    </dgm:pt>
    <dgm:pt modelId="{9EE02FC5-6DA5-4C50-95ED-1F66C304234C}" type="pres">
      <dgm:prSet presAssocID="{BA2196F9-2119-42B1-B112-B1292A4F3652}" presName="rootComposite1" presStyleCnt="0"/>
      <dgm:spPr/>
    </dgm:pt>
    <dgm:pt modelId="{CA36E807-E36D-44D2-8502-C555C738AF01}" type="pres">
      <dgm:prSet presAssocID="{BA2196F9-2119-42B1-B112-B1292A4F3652}" presName="rootText1" presStyleLbl="node0" presStyleIdx="0" presStyleCnt="1">
        <dgm:presLayoutVars>
          <dgm:chPref val="3"/>
        </dgm:presLayoutVars>
      </dgm:prSet>
      <dgm:spPr/>
    </dgm:pt>
    <dgm:pt modelId="{7458AC54-0E70-47FF-9D16-1D3D6FA7B5ED}" type="pres">
      <dgm:prSet presAssocID="{BA2196F9-2119-42B1-B112-B1292A4F3652}" presName="rootConnector1" presStyleLbl="node1" presStyleIdx="0" presStyleCnt="0"/>
      <dgm:spPr/>
    </dgm:pt>
    <dgm:pt modelId="{BE59795B-C034-4DC0-AB80-6F5DB1141ED1}" type="pres">
      <dgm:prSet presAssocID="{BA2196F9-2119-42B1-B112-B1292A4F3652}" presName="hierChild2" presStyleCnt="0"/>
      <dgm:spPr/>
    </dgm:pt>
    <dgm:pt modelId="{E8AB483A-2F06-4838-ACEE-A8CC6E8B2B27}" type="pres">
      <dgm:prSet presAssocID="{27EE1A22-AA87-42E4-AB41-BA341583D257}" presName="Name37" presStyleLbl="parChTrans1D2" presStyleIdx="0" presStyleCnt="2"/>
      <dgm:spPr/>
    </dgm:pt>
    <dgm:pt modelId="{F1853180-1189-4426-AD38-94F61235AF11}" type="pres">
      <dgm:prSet presAssocID="{41181A25-765A-45D5-AD1A-44D4800247D1}" presName="hierRoot2" presStyleCnt="0">
        <dgm:presLayoutVars>
          <dgm:hierBranch val="init"/>
        </dgm:presLayoutVars>
      </dgm:prSet>
      <dgm:spPr/>
    </dgm:pt>
    <dgm:pt modelId="{072CCDEA-AD46-4758-A63D-D991FC5317E7}" type="pres">
      <dgm:prSet presAssocID="{41181A25-765A-45D5-AD1A-44D4800247D1}" presName="rootComposite" presStyleCnt="0"/>
      <dgm:spPr/>
    </dgm:pt>
    <dgm:pt modelId="{D9034099-B989-410D-8415-E270CC4B2D67}" type="pres">
      <dgm:prSet presAssocID="{41181A25-765A-45D5-AD1A-44D4800247D1}" presName="rootText" presStyleLbl="node2" presStyleIdx="0" presStyleCnt="2">
        <dgm:presLayoutVars>
          <dgm:chPref val="3"/>
        </dgm:presLayoutVars>
      </dgm:prSet>
      <dgm:spPr/>
    </dgm:pt>
    <dgm:pt modelId="{9A786CF7-1BCF-4F72-9967-C8AD5391674B}" type="pres">
      <dgm:prSet presAssocID="{41181A25-765A-45D5-AD1A-44D4800247D1}" presName="rootConnector" presStyleLbl="node2" presStyleIdx="0" presStyleCnt="2"/>
      <dgm:spPr/>
    </dgm:pt>
    <dgm:pt modelId="{F70CAAE4-AF5C-43BD-8A39-8DD584D55DA7}" type="pres">
      <dgm:prSet presAssocID="{41181A25-765A-45D5-AD1A-44D4800247D1}" presName="hierChild4" presStyleCnt="0"/>
      <dgm:spPr/>
    </dgm:pt>
    <dgm:pt modelId="{F042F20D-E056-44CA-AFF9-0A209671E65E}" type="pres">
      <dgm:prSet presAssocID="{41181A25-765A-45D5-AD1A-44D4800247D1}" presName="hierChild5" presStyleCnt="0"/>
      <dgm:spPr/>
    </dgm:pt>
    <dgm:pt modelId="{B79E788F-E6D0-4F35-B6A6-6F13FE529A0A}" type="pres">
      <dgm:prSet presAssocID="{24569B26-D909-45AD-A1C2-12DD06C3756C}" presName="Name37" presStyleLbl="parChTrans1D2" presStyleIdx="1" presStyleCnt="2"/>
      <dgm:spPr/>
    </dgm:pt>
    <dgm:pt modelId="{D5A20828-B8CE-4BE1-A5BC-DB937C88DFE8}" type="pres">
      <dgm:prSet presAssocID="{07630303-FD02-4767-9173-960D465E43FC}" presName="hierRoot2" presStyleCnt="0">
        <dgm:presLayoutVars>
          <dgm:hierBranch val="init"/>
        </dgm:presLayoutVars>
      </dgm:prSet>
      <dgm:spPr/>
    </dgm:pt>
    <dgm:pt modelId="{894B9DE4-9E17-4D8D-BC67-9784B9CF14CF}" type="pres">
      <dgm:prSet presAssocID="{07630303-FD02-4767-9173-960D465E43FC}" presName="rootComposite" presStyleCnt="0"/>
      <dgm:spPr/>
    </dgm:pt>
    <dgm:pt modelId="{11799026-610A-445E-84E0-A41ADF020F11}" type="pres">
      <dgm:prSet presAssocID="{07630303-FD02-4767-9173-960D465E43FC}" presName="rootText" presStyleLbl="node2" presStyleIdx="1" presStyleCnt="2" custLinFactNeighborX="-7808" custLinFactNeighborY="1783">
        <dgm:presLayoutVars>
          <dgm:chPref val="3"/>
        </dgm:presLayoutVars>
      </dgm:prSet>
      <dgm:spPr/>
    </dgm:pt>
    <dgm:pt modelId="{786B48C9-801B-452C-A8A8-6D5EDD9834AD}" type="pres">
      <dgm:prSet presAssocID="{07630303-FD02-4767-9173-960D465E43FC}" presName="rootConnector" presStyleLbl="node2" presStyleIdx="1" presStyleCnt="2"/>
      <dgm:spPr/>
    </dgm:pt>
    <dgm:pt modelId="{5081B8A8-F1DB-4B90-A51E-56B6825016EA}" type="pres">
      <dgm:prSet presAssocID="{07630303-FD02-4767-9173-960D465E43FC}" presName="hierChild4" presStyleCnt="0"/>
      <dgm:spPr/>
    </dgm:pt>
    <dgm:pt modelId="{D14ED6D0-206E-4A52-B92A-413C37816710}" type="pres">
      <dgm:prSet presAssocID="{07630303-FD02-4767-9173-960D465E43FC}" presName="hierChild5" presStyleCnt="0"/>
      <dgm:spPr/>
    </dgm:pt>
    <dgm:pt modelId="{6BF30967-9E3F-4712-A4A7-FCD5447B5478}" type="pres">
      <dgm:prSet presAssocID="{BA2196F9-2119-42B1-B112-B1292A4F3652}" presName="hierChild3" presStyleCnt="0"/>
      <dgm:spPr/>
    </dgm:pt>
  </dgm:ptLst>
  <dgm:cxnLst>
    <dgm:cxn modelId="{2C91E317-47E3-4E3C-AD6E-C410EA2FAF0E}" srcId="{BA2196F9-2119-42B1-B112-B1292A4F3652}" destId="{41181A25-765A-45D5-AD1A-44D4800247D1}" srcOrd="0" destOrd="0" parTransId="{27EE1A22-AA87-42E4-AB41-BA341583D257}" sibTransId="{68908FE5-7067-4037-8748-3FC2AE7E1AF2}"/>
    <dgm:cxn modelId="{A84B152E-A64B-4D0F-96DA-6A867F9A1BD6}" type="presOf" srcId="{41181A25-765A-45D5-AD1A-44D4800247D1}" destId="{D9034099-B989-410D-8415-E270CC4B2D67}" srcOrd="0" destOrd="0" presId="urn:microsoft.com/office/officeart/2005/8/layout/orgChart1"/>
    <dgm:cxn modelId="{455F8D33-3B4B-4A72-BA14-A909BC2DDDAD}" type="presOf" srcId="{07630303-FD02-4767-9173-960D465E43FC}" destId="{11799026-610A-445E-84E0-A41ADF020F11}" srcOrd="0" destOrd="0" presId="urn:microsoft.com/office/officeart/2005/8/layout/orgChart1"/>
    <dgm:cxn modelId="{CC493D48-7C54-434A-B394-803A11CC358B}" type="presOf" srcId="{27EE1A22-AA87-42E4-AB41-BA341583D257}" destId="{E8AB483A-2F06-4838-ACEE-A8CC6E8B2B27}" srcOrd="0" destOrd="0" presId="urn:microsoft.com/office/officeart/2005/8/layout/orgChart1"/>
    <dgm:cxn modelId="{5C675384-E960-4233-9FC6-4810E6B421DF}" type="presOf" srcId="{BA2196F9-2119-42B1-B112-B1292A4F3652}" destId="{CA36E807-E36D-44D2-8502-C555C738AF01}" srcOrd="0" destOrd="0" presId="urn:microsoft.com/office/officeart/2005/8/layout/orgChart1"/>
    <dgm:cxn modelId="{5363158E-93B1-4089-BEBD-82CD9DFDDC3C}" type="presOf" srcId="{BA2196F9-2119-42B1-B112-B1292A4F3652}" destId="{7458AC54-0E70-47FF-9D16-1D3D6FA7B5ED}" srcOrd="1" destOrd="0" presId="urn:microsoft.com/office/officeart/2005/8/layout/orgChart1"/>
    <dgm:cxn modelId="{45EE0993-5DE0-4929-98B5-12C0FFEF7801}" srcId="{1B5A29D3-3EC2-4158-B823-8B35FAE9B36E}" destId="{BA2196F9-2119-42B1-B112-B1292A4F3652}" srcOrd="0" destOrd="0" parTransId="{E53185F9-D52A-4152-AC1A-F6F892EA8D26}" sibTransId="{14DA8264-3CB5-4CC8-8A30-17021DFB5771}"/>
    <dgm:cxn modelId="{3F3333A2-5D6E-4B57-89FF-DC9556486ED9}" type="presOf" srcId="{07630303-FD02-4767-9173-960D465E43FC}" destId="{786B48C9-801B-452C-A8A8-6D5EDD9834AD}" srcOrd="1" destOrd="0" presId="urn:microsoft.com/office/officeart/2005/8/layout/orgChart1"/>
    <dgm:cxn modelId="{FF0254BC-8833-47D1-93F9-6971B4AA8BD4}" type="presOf" srcId="{24569B26-D909-45AD-A1C2-12DD06C3756C}" destId="{B79E788F-E6D0-4F35-B6A6-6F13FE529A0A}" srcOrd="0" destOrd="0" presId="urn:microsoft.com/office/officeart/2005/8/layout/orgChart1"/>
    <dgm:cxn modelId="{C18F7BBE-B29A-416F-A122-20BC4089C234}" srcId="{BA2196F9-2119-42B1-B112-B1292A4F3652}" destId="{07630303-FD02-4767-9173-960D465E43FC}" srcOrd="1" destOrd="0" parTransId="{24569B26-D909-45AD-A1C2-12DD06C3756C}" sibTransId="{867FBE71-FB2C-491A-B0C8-4E44C5CFD240}"/>
    <dgm:cxn modelId="{C162FEC2-0724-424C-83B8-520A35A59EF1}" type="presOf" srcId="{41181A25-765A-45D5-AD1A-44D4800247D1}" destId="{9A786CF7-1BCF-4F72-9967-C8AD5391674B}" srcOrd="1" destOrd="0" presId="urn:microsoft.com/office/officeart/2005/8/layout/orgChart1"/>
    <dgm:cxn modelId="{264D0DF8-AA1E-4D43-BE20-F622F685EBC7}" type="presOf" srcId="{1B5A29D3-3EC2-4158-B823-8B35FAE9B36E}" destId="{B839AB78-F62B-419D-886A-DE67706F451D}" srcOrd="0" destOrd="0" presId="urn:microsoft.com/office/officeart/2005/8/layout/orgChart1"/>
    <dgm:cxn modelId="{9FCE89FD-577A-4B06-8E8E-DCB7E5FBCA25}" type="presParOf" srcId="{B839AB78-F62B-419D-886A-DE67706F451D}" destId="{5A5994D1-3AC3-4471-AA9F-F5B1555206D4}" srcOrd="0" destOrd="0" presId="urn:microsoft.com/office/officeart/2005/8/layout/orgChart1"/>
    <dgm:cxn modelId="{FD9FFF9A-A5C5-4624-AB61-7A97589E292E}" type="presParOf" srcId="{5A5994D1-3AC3-4471-AA9F-F5B1555206D4}" destId="{9EE02FC5-6DA5-4C50-95ED-1F66C304234C}" srcOrd="0" destOrd="0" presId="urn:microsoft.com/office/officeart/2005/8/layout/orgChart1"/>
    <dgm:cxn modelId="{B53454F2-0106-428B-849D-AB17AD332EF1}" type="presParOf" srcId="{9EE02FC5-6DA5-4C50-95ED-1F66C304234C}" destId="{CA36E807-E36D-44D2-8502-C555C738AF01}" srcOrd="0" destOrd="0" presId="urn:microsoft.com/office/officeart/2005/8/layout/orgChart1"/>
    <dgm:cxn modelId="{CABFD40B-6820-4844-8D80-8AD12D6DA13B}" type="presParOf" srcId="{9EE02FC5-6DA5-4C50-95ED-1F66C304234C}" destId="{7458AC54-0E70-47FF-9D16-1D3D6FA7B5ED}" srcOrd="1" destOrd="0" presId="urn:microsoft.com/office/officeart/2005/8/layout/orgChart1"/>
    <dgm:cxn modelId="{90063CEA-2538-4533-BE4A-6190282F7E5F}" type="presParOf" srcId="{5A5994D1-3AC3-4471-AA9F-F5B1555206D4}" destId="{BE59795B-C034-4DC0-AB80-6F5DB1141ED1}" srcOrd="1" destOrd="0" presId="urn:microsoft.com/office/officeart/2005/8/layout/orgChart1"/>
    <dgm:cxn modelId="{919B5A28-412A-4D5B-8279-9BCD859290F3}" type="presParOf" srcId="{BE59795B-C034-4DC0-AB80-6F5DB1141ED1}" destId="{E8AB483A-2F06-4838-ACEE-A8CC6E8B2B27}" srcOrd="0" destOrd="0" presId="urn:microsoft.com/office/officeart/2005/8/layout/orgChart1"/>
    <dgm:cxn modelId="{CC2CE812-F917-4A02-8373-56039FAEFF14}" type="presParOf" srcId="{BE59795B-C034-4DC0-AB80-6F5DB1141ED1}" destId="{F1853180-1189-4426-AD38-94F61235AF11}" srcOrd="1" destOrd="0" presId="urn:microsoft.com/office/officeart/2005/8/layout/orgChart1"/>
    <dgm:cxn modelId="{6990C2AC-AC20-416E-8B3B-0B661B2EDB34}" type="presParOf" srcId="{F1853180-1189-4426-AD38-94F61235AF11}" destId="{072CCDEA-AD46-4758-A63D-D991FC5317E7}" srcOrd="0" destOrd="0" presId="urn:microsoft.com/office/officeart/2005/8/layout/orgChart1"/>
    <dgm:cxn modelId="{E50EE799-CAE2-4562-A92F-6C0141F1D610}" type="presParOf" srcId="{072CCDEA-AD46-4758-A63D-D991FC5317E7}" destId="{D9034099-B989-410D-8415-E270CC4B2D67}" srcOrd="0" destOrd="0" presId="urn:microsoft.com/office/officeart/2005/8/layout/orgChart1"/>
    <dgm:cxn modelId="{AC786D1D-9DEB-48EE-A861-2E59A211D646}" type="presParOf" srcId="{072CCDEA-AD46-4758-A63D-D991FC5317E7}" destId="{9A786CF7-1BCF-4F72-9967-C8AD5391674B}" srcOrd="1" destOrd="0" presId="urn:microsoft.com/office/officeart/2005/8/layout/orgChart1"/>
    <dgm:cxn modelId="{6B1986E7-5561-459F-A958-9D935AEF89D4}" type="presParOf" srcId="{F1853180-1189-4426-AD38-94F61235AF11}" destId="{F70CAAE4-AF5C-43BD-8A39-8DD584D55DA7}" srcOrd="1" destOrd="0" presId="urn:microsoft.com/office/officeart/2005/8/layout/orgChart1"/>
    <dgm:cxn modelId="{A830C25D-E2E8-423C-9E7C-C3CE9798CFDD}" type="presParOf" srcId="{F1853180-1189-4426-AD38-94F61235AF11}" destId="{F042F20D-E056-44CA-AFF9-0A209671E65E}" srcOrd="2" destOrd="0" presId="urn:microsoft.com/office/officeart/2005/8/layout/orgChart1"/>
    <dgm:cxn modelId="{AA4B1B94-7392-4365-803F-C9B2E0C1BF22}" type="presParOf" srcId="{BE59795B-C034-4DC0-AB80-6F5DB1141ED1}" destId="{B79E788F-E6D0-4F35-B6A6-6F13FE529A0A}" srcOrd="2" destOrd="0" presId="urn:microsoft.com/office/officeart/2005/8/layout/orgChart1"/>
    <dgm:cxn modelId="{DF129825-A892-4C78-A2B1-5E7427DA864B}" type="presParOf" srcId="{BE59795B-C034-4DC0-AB80-6F5DB1141ED1}" destId="{D5A20828-B8CE-4BE1-A5BC-DB937C88DFE8}" srcOrd="3" destOrd="0" presId="urn:microsoft.com/office/officeart/2005/8/layout/orgChart1"/>
    <dgm:cxn modelId="{97FDC759-E6E5-4DC8-B369-799D45EF7410}" type="presParOf" srcId="{D5A20828-B8CE-4BE1-A5BC-DB937C88DFE8}" destId="{894B9DE4-9E17-4D8D-BC67-9784B9CF14CF}" srcOrd="0" destOrd="0" presId="urn:microsoft.com/office/officeart/2005/8/layout/orgChart1"/>
    <dgm:cxn modelId="{5A2B22FB-EEBE-416F-9EBF-CA450FBD2967}" type="presParOf" srcId="{894B9DE4-9E17-4D8D-BC67-9784B9CF14CF}" destId="{11799026-610A-445E-84E0-A41ADF020F11}" srcOrd="0" destOrd="0" presId="urn:microsoft.com/office/officeart/2005/8/layout/orgChart1"/>
    <dgm:cxn modelId="{1F51E414-A450-43C5-9A94-CD880302F989}" type="presParOf" srcId="{894B9DE4-9E17-4D8D-BC67-9784B9CF14CF}" destId="{786B48C9-801B-452C-A8A8-6D5EDD9834AD}" srcOrd="1" destOrd="0" presId="urn:microsoft.com/office/officeart/2005/8/layout/orgChart1"/>
    <dgm:cxn modelId="{1BC9A4B2-3B7B-43EB-B2D3-E8585ED04F4E}" type="presParOf" srcId="{D5A20828-B8CE-4BE1-A5BC-DB937C88DFE8}" destId="{5081B8A8-F1DB-4B90-A51E-56B6825016EA}" srcOrd="1" destOrd="0" presId="urn:microsoft.com/office/officeart/2005/8/layout/orgChart1"/>
    <dgm:cxn modelId="{FB3DB6F2-BDDD-49EA-ADE8-136C24BC5522}" type="presParOf" srcId="{D5A20828-B8CE-4BE1-A5BC-DB937C88DFE8}" destId="{D14ED6D0-206E-4A52-B92A-413C37816710}" srcOrd="2" destOrd="0" presId="urn:microsoft.com/office/officeart/2005/8/layout/orgChart1"/>
    <dgm:cxn modelId="{9B525FE4-8AE4-4FA5-8985-31740143C7DF}" type="presParOf" srcId="{5A5994D1-3AC3-4471-AA9F-F5B1555206D4}" destId="{6BF30967-9E3F-4712-A4A7-FCD5447B5478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DBAC7A5-949D-4EAA-BED0-B27672D2D62C}" type="doc">
      <dgm:prSet loTypeId="urn:microsoft.com/office/officeart/2005/8/layout/orgChart1" loCatId="hierarchy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l-GR"/>
        </a:p>
      </dgm:t>
    </dgm:pt>
    <dgm:pt modelId="{75DFDD00-3743-490C-AC47-FC190D9022BE}">
      <dgm:prSet phldrT="[Κείμενο]" phldr="0"/>
      <dgm:spPr/>
      <dgm:t>
        <a:bodyPr/>
        <a:lstStyle/>
        <a:p>
          <a:r>
            <a:rPr lang="el-GR" dirty="0"/>
            <a:t>Μνήμη ΙΙ</a:t>
          </a:r>
        </a:p>
      </dgm:t>
    </dgm:pt>
    <dgm:pt modelId="{56759439-C0AB-4C37-A1DC-23FCC5092EC5}" type="parTrans" cxnId="{15103A81-89EF-45BA-A4A0-2C0917B302CE}">
      <dgm:prSet/>
      <dgm:spPr/>
      <dgm:t>
        <a:bodyPr/>
        <a:lstStyle/>
        <a:p>
          <a:endParaRPr lang="el-GR"/>
        </a:p>
      </dgm:t>
    </dgm:pt>
    <dgm:pt modelId="{C71651DD-127A-4D96-AE2C-8CE9B06524B5}" type="sibTrans" cxnId="{15103A81-89EF-45BA-A4A0-2C0917B302CE}">
      <dgm:prSet/>
      <dgm:spPr/>
      <dgm:t>
        <a:bodyPr/>
        <a:lstStyle/>
        <a:p>
          <a:endParaRPr lang="el-GR"/>
        </a:p>
      </dgm:t>
    </dgm:pt>
    <dgm:pt modelId="{C273A220-624C-4037-B6C0-3B911732BF8F}">
      <dgm:prSet phldrT="[Κείμενο]"/>
      <dgm:spPr/>
      <dgm:t>
        <a:bodyPr/>
        <a:lstStyle/>
        <a:p>
          <a:pPr>
            <a:buFont typeface="+mj-lt"/>
            <a:buAutoNum type="arabicPeriod"/>
          </a:pPr>
          <a:r>
            <a:rPr lang="el-GR" dirty="0"/>
            <a:t>Παλίνδρομη μνήμη: παλαιότερα γεγονότα</a:t>
          </a:r>
        </a:p>
      </dgm:t>
    </dgm:pt>
    <dgm:pt modelId="{FF545365-096B-40B3-B8ED-115166EB5DE7}" type="parTrans" cxnId="{BF77ADE3-F5AE-4E1B-966B-CF4171C2F56E}">
      <dgm:prSet/>
      <dgm:spPr/>
      <dgm:t>
        <a:bodyPr/>
        <a:lstStyle/>
        <a:p>
          <a:endParaRPr lang="el-GR"/>
        </a:p>
      </dgm:t>
    </dgm:pt>
    <dgm:pt modelId="{CC4E9BF8-66AE-423F-A810-0C29C732E8EE}" type="sibTrans" cxnId="{BF77ADE3-F5AE-4E1B-966B-CF4171C2F56E}">
      <dgm:prSet/>
      <dgm:spPr/>
      <dgm:t>
        <a:bodyPr/>
        <a:lstStyle/>
        <a:p>
          <a:endParaRPr lang="el-GR"/>
        </a:p>
      </dgm:t>
    </dgm:pt>
    <dgm:pt modelId="{2C0D9BF6-3293-4E3B-A649-39982B3F1110}">
      <dgm:prSet phldrT="[Κείμενο]"/>
      <dgm:spPr/>
      <dgm:t>
        <a:bodyPr/>
        <a:lstStyle/>
        <a:p>
          <a:pPr>
            <a:buFont typeface="+mj-lt"/>
            <a:buAutoNum type="arabicPeriod"/>
          </a:pPr>
          <a:r>
            <a:rPr lang="el-GR" dirty="0"/>
            <a:t>Προοπτική μνήμη: όλα όσα έχουν να γίνουν μελλοντικά</a:t>
          </a:r>
        </a:p>
      </dgm:t>
    </dgm:pt>
    <dgm:pt modelId="{0CB89BE1-4674-47EC-A236-FE9ED95E9F49}" type="parTrans" cxnId="{3D7D702F-0DC6-4FF9-9216-007ED8AC68D0}">
      <dgm:prSet/>
      <dgm:spPr/>
      <dgm:t>
        <a:bodyPr/>
        <a:lstStyle/>
        <a:p>
          <a:endParaRPr lang="el-GR"/>
        </a:p>
      </dgm:t>
    </dgm:pt>
    <dgm:pt modelId="{41C240E8-5658-488B-A969-467E291D9FBA}" type="sibTrans" cxnId="{3D7D702F-0DC6-4FF9-9216-007ED8AC68D0}">
      <dgm:prSet/>
      <dgm:spPr/>
      <dgm:t>
        <a:bodyPr/>
        <a:lstStyle/>
        <a:p>
          <a:endParaRPr lang="el-GR"/>
        </a:p>
      </dgm:t>
    </dgm:pt>
    <dgm:pt modelId="{1C2A0724-B4A3-4408-80D4-1A84AAE917B8}" type="pres">
      <dgm:prSet presAssocID="{4DBAC7A5-949D-4EAA-BED0-B27672D2D62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886BF6D-D006-42A8-B626-2FE44977E48A}" type="pres">
      <dgm:prSet presAssocID="{75DFDD00-3743-490C-AC47-FC190D9022BE}" presName="hierRoot1" presStyleCnt="0">
        <dgm:presLayoutVars>
          <dgm:hierBranch val="init"/>
        </dgm:presLayoutVars>
      </dgm:prSet>
      <dgm:spPr/>
    </dgm:pt>
    <dgm:pt modelId="{C3DCA5CE-3E78-4D50-811A-0BF8CB3B14C9}" type="pres">
      <dgm:prSet presAssocID="{75DFDD00-3743-490C-AC47-FC190D9022BE}" presName="rootComposite1" presStyleCnt="0"/>
      <dgm:spPr/>
    </dgm:pt>
    <dgm:pt modelId="{17EA1C60-77DB-41E3-9D13-DAA3889CBF61}" type="pres">
      <dgm:prSet presAssocID="{75DFDD00-3743-490C-AC47-FC190D9022BE}" presName="rootText1" presStyleLbl="node0" presStyleIdx="0" presStyleCnt="1" custLinFactNeighborX="-5140" custLinFactNeighborY="23383">
        <dgm:presLayoutVars>
          <dgm:chPref val="3"/>
        </dgm:presLayoutVars>
      </dgm:prSet>
      <dgm:spPr/>
    </dgm:pt>
    <dgm:pt modelId="{C5D403C4-2004-4448-B619-FD20F976AB64}" type="pres">
      <dgm:prSet presAssocID="{75DFDD00-3743-490C-AC47-FC190D9022BE}" presName="rootConnector1" presStyleLbl="node1" presStyleIdx="0" presStyleCnt="0"/>
      <dgm:spPr/>
    </dgm:pt>
    <dgm:pt modelId="{A9867CC9-2EF3-4B70-A486-6AB618BAEC7B}" type="pres">
      <dgm:prSet presAssocID="{75DFDD00-3743-490C-AC47-FC190D9022BE}" presName="hierChild2" presStyleCnt="0"/>
      <dgm:spPr/>
    </dgm:pt>
    <dgm:pt modelId="{F1CEBF3D-4E28-49BE-B99E-B119E0DDDE34}" type="pres">
      <dgm:prSet presAssocID="{FF545365-096B-40B3-B8ED-115166EB5DE7}" presName="Name37" presStyleLbl="parChTrans1D2" presStyleIdx="0" presStyleCnt="2"/>
      <dgm:spPr/>
    </dgm:pt>
    <dgm:pt modelId="{E81F875B-3901-455D-97D1-4B4CEE252EF0}" type="pres">
      <dgm:prSet presAssocID="{C273A220-624C-4037-B6C0-3B911732BF8F}" presName="hierRoot2" presStyleCnt="0">
        <dgm:presLayoutVars>
          <dgm:hierBranch val="init"/>
        </dgm:presLayoutVars>
      </dgm:prSet>
      <dgm:spPr/>
    </dgm:pt>
    <dgm:pt modelId="{20F3882A-1543-471F-8392-97FCE3374BE0}" type="pres">
      <dgm:prSet presAssocID="{C273A220-624C-4037-B6C0-3B911732BF8F}" presName="rootComposite" presStyleCnt="0"/>
      <dgm:spPr/>
    </dgm:pt>
    <dgm:pt modelId="{F870D486-5EEF-4B2B-B365-BC0493F00E79}" type="pres">
      <dgm:prSet presAssocID="{C273A220-624C-4037-B6C0-3B911732BF8F}" presName="rootText" presStyleLbl="node2" presStyleIdx="0" presStyleCnt="2">
        <dgm:presLayoutVars>
          <dgm:chPref val="3"/>
        </dgm:presLayoutVars>
      </dgm:prSet>
      <dgm:spPr/>
    </dgm:pt>
    <dgm:pt modelId="{D70ED84A-AF61-4895-9E9B-66A8B30FA4FA}" type="pres">
      <dgm:prSet presAssocID="{C273A220-624C-4037-B6C0-3B911732BF8F}" presName="rootConnector" presStyleLbl="node2" presStyleIdx="0" presStyleCnt="2"/>
      <dgm:spPr/>
    </dgm:pt>
    <dgm:pt modelId="{E5B43FFE-629C-47E1-AC3C-39BD8B255D63}" type="pres">
      <dgm:prSet presAssocID="{C273A220-624C-4037-B6C0-3B911732BF8F}" presName="hierChild4" presStyleCnt="0"/>
      <dgm:spPr/>
    </dgm:pt>
    <dgm:pt modelId="{7E2D0DE6-E0DE-4E5C-9817-D2D1CCC97A5E}" type="pres">
      <dgm:prSet presAssocID="{C273A220-624C-4037-B6C0-3B911732BF8F}" presName="hierChild5" presStyleCnt="0"/>
      <dgm:spPr/>
    </dgm:pt>
    <dgm:pt modelId="{0FF33992-0AB7-40EB-9281-227726E7203B}" type="pres">
      <dgm:prSet presAssocID="{0CB89BE1-4674-47EC-A236-FE9ED95E9F49}" presName="Name37" presStyleLbl="parChTrans1D2" presStyleIdx="1" presStyleCnt="2"/>
      <dgm:spPr/>
    </dgm:pt>
    <dgm:pt modelId="{C2AF3DE6-1BB9-4438-B25A-FBC9CCBB9749}" type="pres">
      <dgm:prSet presAssocID="{2C0D9BF6-3293-4E3B-A649-39982B3F1110}" presName="hierRoot2" presStyleCnt="0">
        <dgm:presLayoutVars>
          <dgm:hierBranch val="init"/>
        </dgm:presLayoutVars>
      </dgm:prSet>
      <dgm:spPr/>
    </dgm:pt>
    <dgm:pt modelId="{13508DFF-2384-4643-A7A9-0FD8019C343F}" type="pres">
      <dgm:prSet presAssocID="{2C0D9BF6-3293-4E3B-A649-39982B3F1110}" presName="rootComposite" presStyleCnt="0"/>
      <dgm:spPr/>
    </dgm:pt>
    <dgm:pt modelId="{BE028EB8-889C-41D9-BA89-27EA7E3D17AC}" type="pres">
      <dgm:prSet presAssocID="{2C0D9BF6-3293-4E3B-A649-39982B3F1110}" presName="rootText" presStyleLbl="node2" presStyleIdx="1" presStyleCnt="2" custLinFactNeighborX="-11615" custLinFactNeighborY="-5184">
        <dgm:presLayoutVars>
          <dgm:chPref val="3"/>
        </dgm:presLayoutVars>
      </dgm:prSet>
      <dgm:spPr/>
    </dgm:pt>
    <dgm:pt modelId="{4D1E34D0-4044-4CB5-AA9A-0E5EB24D6460}" type="pres">
      <dgm:prSet presAssocID="{2C0D9BF6-3293-4E3B-A649-39982B3F1110}" presName="rootConnector" presStyleLbl="node2" presStyleIdx="1" presStyleCnt="2"/>
      <dgm:spPr/>
    </dgm:pt>
    <dgm:pt modelId="{13C80481-D878-4D3A-8480-C39DDF1FD0B1}" type="pres">
      <dgm:prSet presAssocID="{2C0D9BF6-3293-4E3B-A649-39982B3F1110}" presName="hierChild4" presStyleCnt="0"/>
      <dgm:spPr/>
    </dgm:pt>
    <dgm:pt modelId="{5E0CD78D-9215-4E89-A047-23D8C33D6A13}" type="pres">
      <dgm:prSet presAssocID="{2C0D9BF6-3293-4E3B-A649-39982B3F1110}" presName="hierChild5" presStyleCnt="0"/>
      <dgm:spPr/>
    </dgm:pt>
    <dgm:pt modelId="{8B471EA1-B6A2-45D4-849E-73CE2F41CCAD}" type="pres">
      <dgm:prSet presAssocID="{75DFDD00-3743-490C-AC47-FC190D9022BE}" presName="hierChild3" presStyleCnt="0"/>
      <dgm:spPr/>
    </dgm:pt>
  </dgm:ptLst>
  <dgm:cxnLst>
    <dgm:cxn modelId="{2446D200-3277-4253-9C29-158D64E68E49}" type="presOf" srcId="{4DBAC7A5-949D-4EAA-BED0-B27672D2D62C}" destId="{1C2A0724-B4A3-4408-80D4-1A84AAE917B8}" srcOrd="0" destOrd="0" presId="urn:microsoft.com/office/officeart/2005/8/layout/orgChart1"/>
    <dgm:cxn modelId="{42D24C22-8CFE-4625-802D-890F0E974F2B}" type="presOf" srcId="{FF545365-096B-40B3-B8ED-115166EB5DE7}" destId="{F1CEBF3D-4E28-49BE-B99E-B119E0DDDE34}" srcOrd="0" destOrd="0" presId="urn:microsoft.com/office/officeart/2005/8/layout/orgChart1"/>
    <dgm:cxn modelId="{3D7D702F-0DC6-4FF9-9216-007ED8AC68D0}" srcId="{75DFDD00-3743-490C-AC47-FC190D9022BE}" destId="{2C0D9BF6-3293-4E3B-A649-39982B3F1110}" srcOrd="1" destOrd="0" parTransId="{0CB89BE1-4674-47EC-A236-FE9ED95E9F49}" sibTransId="{41C240E8-5658-488B-A969-467E291D9FBA}"/>
    <dgm:cxn modelId="{1F7F6130-4115-454A-855B-76C5FFDC3FB0}" type="presOf" srcId="{75DFDD00-3743-490C-AC47-FC190D9022BE}" destId="{C5D403C4-2004-4448-B619-FD20F976AB64}" srcOrd="1" destOrd="0" presId="urn:microsoft.com/office/officeart/2005/8/layout/orgChart1"/>
    <dgm:cxn modelId="{7B42737D-C591-4F88-AADC-C7870163327B}" type="presOf" srcId="{2C0D9BF6-3293-4E3B-A649-39982B3F1110}" destId="{4D1E34D0-4044-4CB5-AA9A-0E5EB24D6460}" srcOrd="1" destOrd="0" presId="urn:microsoft.com/office/officeart/2005/8/layout/orgChart1"/>
    <dgm:cxn modelId="{15103A81-89EF-45BA-A4A0-2C0917B302CE}" srcId="{4DBAC7A5-949D-4EAA-BED0-B27672D2D62C}" destId="{75DFDD00-3743-490C-AC47-FC190D9022BE}" srcOrd="0" destOrd="0" parTransId="{56759439-C0AB-4C37-A1DC-23FCC5092EC5}" sibTransId="{C71651DD-127A-4D96-AE2C-8CE9B06524B5}"/>
    <dgm:cxn modelId="{FB93A5AA-7224-4E29-A567-0D7DDDE3CB51}" type="presOf" srcId="{0CB89BE1-4674-47EC-A236-FE9ED95E9F49}" destId="{0FF33992-0AB7-40EB-9281-227726E7203B}" srcOrd="0" destOrd="0" presId="urn:microsoft.com/office/officeart/2005/8/layout/orgChart1"/>
    <dgm:cxn modelId="{8E0695CF-6CD6-43A0-A795-9D87D14B0218}" type="presOf" srcId="{C273A220-624C-4037-B6C0-3B911732BF8F}" destId="{F870D486-5EEF-4B2B-B365-BC0493F00E79}" srcOrd="0" destOrd="0" presId="urn:microsoft.com/office/officeart/2005/8/layout/orgChart1"/>
    <dgm:cxn modelId="{BC3309D4-025C-4752-B399-4777669AED2C}" type="presOf" srcId="{75DFDD00-3743-490C-AC47-FC190D9022BE}" destId="{17EA1C60-77DB-41E3-9D13-DAA3889CBF61}" srcOrd="0" destOrd="0" presId="urn:microsoft.com/office/officeart/2005/8/layout/orgChart1"/>
    <dgm:cxn modelId="{BF77ADE3-F5AE-4E1B-966B-CF4171C2F56E}" srcId="{75DFDD00-3743-490C-AC47-FC190D9022BE}" destId="{C273A220-624C-4037-B6C0-3B911732BF8F}" srcOrd="0" destOrd="0" parTransId="{FF545365-096B-40B3-B8ED-115166EB5DE7}" sibTransId="{CC4E9BF8-66AE-423F-A810-0C29C732E8EE}"/>
    <dgm:cxn modelId="{F5BE4AE9-BA2D-41D5-BEA2-C154FDF5A8FD}" type="presOf" srcId="{2C0D9BF6-3293-4E3B-A649-39982B3F1110}" destId="{BE028EB8-889C-41D9-BA89-27EA7E3D17AC}" srcOrd="0" destOrd="0" presId="urn:microsoft.com/office/officeart/2005/8/layout/orgChart1"/>
    <dgm:cxn modelId="{A6502FF1-FA3F-4115-9235-26E61E654CB9}" type="presOf" srcId="{C273A220-624C-4037-B6C0-3B911732BF8F}" destId="{D70ED84A-AF61-4895-9E9B-66A8B30FA4FA}" srcOrd="1" destOrd="0" presId="urn:microsoft.com/office/officeart/2005/8/layout/orgChart1"/>
    <dgm:cxn modelId="{312CF09A-A11C-44F7-971B-0F963A2EE75A}" type="presParOf" srcId="{1C2A0724-B4A3-4408-80D4-1A84AAE917B8}" destId="{E886BF6D-D006-42A8-B626-2FE44977E48A}" srcOrd="0" destOrd="0" presId="urn:microsoft.com/office/officeart/2005/8/layout/orgChart1"/>
    <dgm:cxn modelId="{FE480B73-A0FD-4ED1-8093-57B2DDF22FBB}" type="presParOf" srcId="{E886BF6D-D006-42A8-B626-2FE44977E48A}" destId="{C3DCA5CE-3E78-4D50-811A-0BF8CB3B14C9}" srcOrd="0" destOrd="0" presId="urn:microsoft.com/office/officeart/2005/8/layout/orgChart1"/>
    <dgm:cxn modelId="{5BDA510D-E893-43CF-84FE-3E406AAB9691}" type="presParOf" srcId="{C3DCA5CE-3E78-4D50-811A-0BF8CB3B14C9}" destId="{17EA1C60-77DB-41E3-9D13-DAA3889CBF61}" srcOrd="0" destOrd="0" presId="urn:microsoft.com/office/officeart/2005/8/layout/orgChart1"/>
    <dgm:cxn modelId="{D6FE39F3-5A16-486C-BBDB-03F8A833413C}" type="presParOf" srcId="{C3DCA5CE-3E78-4D50-811A-0BF8CB3B14C9}" destId="{C5D403C4-2004-4448-B619-FD20F976AB64}" srcOrd="1" destOrd="0" presId="urn:microsoft.com/office/officeart/2005/8/layout/orgChart1"/>
    <dgm:cxn modelId="{0BA99302-2C77-4788-8CE6-F72701B084D9}" type="presParOf" srcId="{E886BF6D-D006-42A8-B626-2FE44977E48A}" destId="{A9867CC9-2EF3-4B70-A486-6AB618BAEC7B}" srcOrd="1" destOrd="0" presId="urn:microsoft.com/office/officeart/2005/8/layout/orgChart1"/>
    <dgm:cxn modelId="{CA427F8C-AD58-487E-AA14-C1DB618DEF74}" type="presParOf" srcId="{A9867CC9-2EF3-4B70-A486-6AB618BAEC7B}" destId="{F1CEBF3D-4E28-49BE-B99E-B119E0DDDE34}" srcOrd="0" destOrd="0" presId="urn:microsoft.com/office/officeart/2005/8/layout/orgChart1"/>
    <dgm:cxn modelId="{C0C502E8-FD56-4411-B1C6-5A8C6577E7AC}" type="presParOf" srcId="{A9867CC9-2EF3-4B70-A486-6AB618BAEC7B}" destId="{E81F875B-3901-455D-97D1-4B4CEE252EF0}" srcOrd="1" destOrd="0" presId="urn:microsoft.com/office/officeart/2005/8/layout/orgChart1"/>
    <dgm:cxn modelId="{D42E717B-03B2-4310-AA9A-B938EE6B6C06}" type="presParOf" srcId="{E81F875B-3901-455D-97D1-4B4CEE252EF0}" destId="{20F3882A-1543-471F-8392-97FCE3374BE0}" srcOrd="0" destOrd="0" presId="urn:microsoft.com/office/officeart/2005/8/layout/orgChart1"/>
    <dgm:cxn modelId="{9B66E064-155F-403C-9AC2-579715A0A762}" type="presParOf" srcId="{20F3882A-1543-471F-8392-97FCE3374BE0}" destId="{F870D486-5EEF-4B2B-B365-BC0493F00E79}" srcOrd="0" destOrd="0" presId="urn:microsoft.com/office/officeart/2005/8/layout/orgChart1"/>
    <dgm:cxn modelId="{6D23FCF1-64A6-4C74-91BA-281270F18F25}" type="presParOf" srcId="{20F3882A-1543-471F-8392-97FCE3374BE0}" destId="{D70ED84A-AF61-4895-9E9B-66A8B30FA4FA}" srcOrd="1" destOrd="0" presId="urn:microsoft.com/office/officeart/2005/8/layout/orgChart1"/>
    <dgm:cxn modelId="{8E698330-214E-4900-8062-693BD31EEB7F}" type="presParOf" srcId="{E81F875B-3901-455D-97D1-4B4CEE252EF0}" destId="{E5B43FFE-629C-47E1-AC3C-39BD8B255D63}" srcOrd="1" destOrd="0" presId="urn:microsoft.com/office/officeart/2005/8/layout/orgChart1"/>
    <dgm:cxn modelId="{7BCF7310-CB82-4231-B341-7A5CAD9254C0}" type="presParOf" srcId="{E81F875B-3901-455D-97D1-4B4CEE252EF0}" destId="{7E2D0DE6-E0DE-4E5C-9817-D2D1CCC97A5E}" srcOrd="2" destOrd="0" presId="urn:microsoft.com/office/officeart/2005/8/layout/orgChart1"/>
    <dgm:cxn modelId="{94F97BA6-61D3-4868-B6C8-4099725139DE}" type="presParOf" srcId="{A9867CC9-2EF3-4B70-A486-6AB618BAEC7B}" destId="{0FF33992-0AB7-40EB-9281-227726E7203B}" srcOrd="2" destOrd="0" presId="urn:microsoft.com/office/officeart/2005/8/layout/orgChart1"/>
    <dgm:cxn modelId="{7F4DF354-9222-4F87-BE9C-9B6848D4E902}" type="presParOf" srcId="{A9867CC9-2EF3-4B70-A486-6AB618BAEC7B}" destId="{C2AF3DE6-1BB9-4438-B25A-FBC9CCBB9749}" srcOrd="3" destOrd="0" presId="urn:microsoft.com/office/officeart/2005/8/layout/orgChart1"/>
    <dgm:cxn modelId="{3BC5A20E-4968-4765-836F-6FFD31E4AF9B}" type="presParOf" srcId="{C2AF3DE6-1BB9-4438-B25A-FBC9CCBB9749}" destId="{13508DFF-2384-4643-A7A9-0FD8019C343F}" srcOrd="0" destOrd="0" presId="urn:microsoft.com/office/officeart/2005/8/layout/orgChart1"/>
    <dgm:cxn modelId="{09B2114A-1D0D-4378-B1F5-18A5D46EBD79}" type="presParOf" srcId="{13508DFF-2384-4643-A7A9-0FD8019C343F}" destId="{BE028EB8-889C-41D9-BA89-27EA7E3D17AC}" srcOrd="0" destOrd="0" presId="urn:microsoft.com/office/officeart/2005/8/layout/orgChart1"/>
    <dgm:cxn modelId="{12941117-BEE2-428C-A839-24EF902A4FC3}" type="presParOf" srcId="{13508DFF-2384-4643-A7A9-0FD8019C343F}" destId="{4D1E34D0-4044-4CB5-AA9A-0E5EB24D6460}" srcOrd="1" destOrd="0" presId="urn:microsoft.com/office/officeart/2005/8/layout/orgChart1"/>
    <dgm:cxn modelId="{62B748C5-1050-4C99-8E4A-585D9186B114}" type="presParOf" srcId="{C2AF3DE6-1BB9-4438-B25A-FBC9CCBB9749}" destId="{13C80481-D878-4D3A-8480-C39DDF1FD0B1}" srcOrd="1" destOrd="0" presId="urn:microsoft.com/office/officeart/2005/8/layout/orgChart1"/>
    <dgm:cxn modelId="{F080DE0A-BFE5-47CD-815C-C29E46974872}" type="presParOf" srcId="{C2AF3DE6-1BB9-4438-B25A-FBC9CCBB9749}" destId="{5E0CD78D-9215-4E89-A047-23D8C33D6A13}" srcOrd="2" destOrd="0" presId="urn:microsoft.com/office/officeart/2005/8/layout/orgChart1"/>
    <dgm:cxn modelId="{22F92323-F69B-40A9-B97D-ED489F802563}" type="presParOf" srcId="{E886BF6D-D006-42A8-B626-2FE44977E48A}" destId="{8B471EA1-B6A2-45D4-849E-73CE2F41CCAD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ECFE6C-C09E-4207-B4FF-C0E161BD7FA2}" type="doc">
      <dgm:prSet loTypeId="urn:microsoft.com/office/officeart/2005/8/layout/orgChart1" loCatId="hierarchy" qsTypeId="urn:microsoft.com/office/officeart/2005/8/quickstyle/3d3" qsCatId="3D" csTypeId="urn:microsoft.com/office/officeart/2005/8/colors/accent5_3" csCatId="accent5" phldr="1"/>
      <dgm:spPr/>
      <dgm:t>
        <a:bodyPr/>
        <a:lstStyle/>
        <a:p>
          <a:endParaRPr lang="el-GR"/>
        </a:p>
      </dgm:t>
    </dgm:pt>
    <dgm:pt modelId="{3822FD60-A92F-4EDF-B091-7F4A3C9CF8FE}">
      <dgm:prSet phldrT="[Κείμενο]" phldr="0"/>
      <dgm:spPr/>
      <dgm:t>
        <a:bodyPr/>
        <a:lstStyle/>
        <a:p>
          <a:r>
            <a:rPr lang="el-GR" dirty="0"/>
            <a:t>Μνήμη ΙΙΙ</a:t>
          </a:r>
        </a:p>
      </dgm:t>
    </dgm:pt>
    <dgm:pt modelId="{897F044A-AAC4-439D-B8B6-2F0BDBC83981}" type="parTrans" cxnId="{9FF9FCCE-84E7-4C49-902F-07F10AFE60A7}">
      <dgm:prSet/>
      <dgm:spPr/>
      <dgm:t>
        <a:bodyPr/>
        <a:lstStyle/>
        <a:p>
          <a:endParaRPr lang="el-GR"/>
        </a:p>
      </dgm:t>
    </dgm:pt>
    <dgm:pt modelId="{35E96739-3A1F-45CF-AE53-EA7FBD0BED25}" type="sibTrans" cxnId="{9FF9FCCE-84E7-4C49-902F-07F10AFE60A7}">
      <dgm:prSet/>
      <dgm:spPr/>
      <dgm:t>
        <a:bodyPr/>
        <a:lstStyle/>
        <a:p>
          <a:endParaRPr lang="el-GR"/>
        </a:p>
      </dgm:t>
    </dgm:pt>
    <dgm:pt modelId="{4A5F469A-A856-4A66-8AC6-22B854B820DD}">
      <dgm:prSet phldrT="[Κείμενο]"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l-GR" dirty="0"/>
            <a:t>Έκδηλη ή συνειδητή – όλη η διαδικασία της μάθησης που απαιτεί την προσοχή μας πχ ιστορικές γνώσεις</a:t>
          </a:r>
        </a:p>
      </dgm:t>
    </dgm:pt>
    <dgm:pt modelId="{0D2C29D0-9A37-47A7-BD72-35492CBEBC17}" type="parTrans" cxnId="{8923E3CC-3440-4A9A-B589-FD5F163127FC}">
      <dgm:prSet/>
      <dgm:spPr/>
      <dgm:t>
        <a:bodyPr/>
        <a:lstStyle/>
        <a:p>
          <a:endParaRPr lang="el-GR"/>
        </a:p>
      </dgm:t>
    </dgm:pt>
    <dgm:pt modelId="{00F20343-D898-4351-A264-74A13EBD9D8E}" type="sibTrans" cxnId="{8923E3CC-3440-4A9A-B589-FD5F163127FC}">
      <dgm:prSet/>
      <dgm:spPr/>
      <dgm:t>
        <a:bodyPr/>
        <a:lstStyle/>
        <a:p>
          <a:endParaRPr lang="el-GR"/>
        </a:p>
      </dgm:t>
    </dgm:pt>
    <dgm:pt modelId="{AE8ED100-74B4-4EE2-87E3-FC3C743D8D28}">
      <dgm:prSet phldrT="[Κείμενο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>
            <a:buNone/>
          </a:pPr>
          <a:r>
            <a:rPr lang="el-GR" dirty="0"/>
            <a:t>Άδηλη ή ασυνείδητη </a:t>
          </a:r>
        </a:p>
        <a:p>
          <a:pPr>
            <a:buNone/>
          </a:pPr>
          <a:r>
            <a:rPr lang="el-GR" dirty="0"/>
            <a:t>«μνήμη αντιληπτικών και κινητικών δεξιοτήτων»  πχ γνώση που αποκτήθηκε εμπειρικά ποδήλατο, γραμματική</a:t>
          </a:r>
        </a:p>
      </dgm:t>
    </dgm:pt>
    <dgm:pt modelId="{C0CDDD16-36AA-45E9-9127-B6A6984F804A}" type="parTrans" cxnId="{7E12E5E5-DC35-44A4-B5F5-0013D221F277}">
      <dgm:prSet/>
      <dgm:spPr/>
      <dgm:t>
        <a:bodyPr/>
        <a:lstStyle/>
        <a:p>
          <a:endParaRPr lang="el-GR"/>
        </a:p>
      </dgm:t>
    </dgm:pt>
    <dgm:pt modelId="{39A0C764-C2A8-4544-A4DD-5F67B0196DEC}" type="sibTrans" cxnId="{7E12E5E5-DC35-44A4-B5F5-0013D221F277}">
      <dgm:prSet/>
      <dgm:spPr/>
      <dgm:t>
        <a:bodyPr/>
        <a:lstStyle/>
        <a:p>
          <a:endParaRPr lang="el-GR"/>
        </a:p>
      </dgm:t>
    </dgm:pt>
    <dgm:pt modelId="{7EF2E589-D5DD-41B6-91DE-8879F2A27C35}">
      <dgm:prSet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l-GR" dirty="0"/>
            <a:t>Επεισοδιακή: προσωπικά βιώματα , συμμέτοχή</a:t>
          </a:r>
        </a:p>
      </dgm:t>
    </dgm:pt>
    <dgm:pt modelId="{3A98FD61-1457-4130-A482-7856A1DC2DA5}" type="parTrans" cxnId="{05401A4B-7F61-4194-B13B-6645BE490C5B}">
      <dgm:prSet/>
      <dgm:spPr/>
      <dgm:t>
        <a:bodyPr/>
        <a:lstStyle/>
        <a:p>
          <a:endParaRPr lang="el-GR"/>
        </a:p>
      </dgm:t>
    </dgm:pt>
    <dgm:pt modelId="{47A11A82-C04F-4289-B1F9-6F3428B45D79}" type="sibTrans" cxnId="{05401A4B-7F61-4194-B13B-6645BE490C5B}">
      <dgm:prSet/>
      <dgm:spPr/>
      <dgm:t>
        <a:bodyPr/>
        <a:lstStyle/>
        <a:p>
          <a:endParaRPr lang="el-GR"/>
        </a:p>
      </dgm:t>
    </dgm:pt>
    <dgm:pt modelId="{46C2464B-2344-4402-8F77-008FF64C13B1}">
      <dgm:prSet/>
      <dgm:spPr/>
      <dgm:t>
        <a:bodyPr/>
        <a:lstStyle/>
        <a:p>
          <a:pPr>
            <a:buFont typeface="Calibri" panose="020F0502020204030204" pitchFamily="34" charset="0"/>
            <a:buChar char="-"/>
          </a:pPr>
          <a:r>
            <a:rPr lang="el-GR"/>
            <a:t>Σημασιολογική: τεκμηριωμένη γνώση</a:t>
          </a:r>
          <a:endParaRPr lang="el-GR" dirty="0"/>
        </a:p>
      </dgm:t>
    </dgm:pt>
    <dgm:pt modelId="{2A90A5AD-8760-4C16-8B4E-7D68BA0A0EB2}" type="parTrans" cxnId="{B6E36666-B460-4274-A1D2-757E6E0F936F}">
      <dgm:prSet/>
      <dgm:spPr/>
      <dgm:t>
        <a:bodyPr/>
        <a:lstStyle/>
        <a:p>
          <a:endParaRPr lang="el-GR"/>
        </a:p>
      </dgm:t>
    </dgm:pt>
    <dgm:pt modelId="{60986E21-8D9E-4BCA-AEF1-2F7DF901D301}" type="sibTrans" cxnId="{B6E36666-B460-4274-A1D2-757E6E0F936F}">
      <dgm:prSet/>
      <dgm:spPr/>
      <dgm:t>
        <a:bodyPr/>
        <a:lstStyle/>
        <a:p>
          <a:endParaRPr lang="el-GR"/>
        </a:p>
      </dgm:t>
    </dgm:pt>
    <dgm:pt modelId="{F7A461BE-88AD-45AD-A91A-A4AF9DE59D5A}" type="pres">
      <dgm:prSet presAssocID="{24ECFE6C-C09E-4207-B4FF-C0E161BD7FA2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F300443-AD72-4A73-83D0-18657C8F1829}" type="pres">
      <dgm:prSet presAssocID="{3822FD60-A92F-4EDF-B091-7F4A3C9CF8FE}" presName="hierRoot1" presStyleCnt="0">
        <dgm:presLayoutVars>
          <dgm:hierBranch val="init"/>
        </dgm:presLayoutVars>
      </dgm:prSet>
      <dgm:spPr/>
    </dgm:pt>
    <dgm:pt modelId="{AC229206-5F83-4DC4-9AEC-DF4A0A7FBAAA}" type="pres">
      <dgm:prSet presAssocID="{3822FD60-A92F-4EDF-B091-7F4A3C9CF8FE}" presName="rootComposite1" presStyleCnt="0"/>
      <dgm:spPr/>
    </dgm:pt>
    <dgm:pt modelId="{1044F42F-85AB-4996-9C40-F3086C5FB557}" type="pres">
      <dgm:prSet presAssocID="{3822FD60-A92F-4EDF-B091-7F4A3C9CF8FE}" presName="rootText1" presStyleLbl="node0" presStyleIdx="0" presStyleCnt="1" custScaleX="68054" custScaleY="79577" custLinFactNeighborX="0" custLinFactNeighborY="-57733">
        <dgm:presLayoutVars>
          <dgm:chPref val="3"/>
        </dgm:presLayoutVars>
      </dgm:prSet>
      <dgm:spPr/>
    </dgm:pt>
    <dgm:pt modelId="{DB576155-2EAD-4348-8AA4-63AD7224DB30}" type="pres">
      <dgm:prSet presAssocID="{3822FD60-A92F-4EDF-B091-7F4A3C9CF8FE}" presName="rootConnector1" presStyleLbl="node1" presStyleIdx="0" presStyleCnt="0"/>
      <dgm:spPr/>
    </dgm:pt>
    <dgm:pt modelId="{F2522628-86AB-465A-9150-173838F3BE6F}" type="pres">
      <dgm:prSet presAssocID="{3822FD60-A92F-4EDF-B091-7F4A3C9CF8FE}" presName="hierChild2" presStyleCnt="0"/>
      <dgm:spPr/>
    </dgm:pt>
    <dgm:pt modelId="{75BB5662-EA8E-40E8-8D47-8A24DBFE28EC}" type="pres">
      <dgm:prSet presAssocID="{0D2C29D0-9A37-47A7-BD72-35492CBEBC17}" presName="Name37" presStyleLbl="parChTrans1D2" presStyleIdx="0" presStyleCnt="2"/>
      <dgm:spPr/>
    </dgm:pt>
    <dgm:pt modelId="{17D7CD2E-2B6D-4E80-88C0-B6885E593C6E}" type="pres">
      <dgm:prSet presAssocID="{4A5F469A-A856-4A66-8AC6-22B854B820DD}" presName="hierRoot2" presStyleCnt="0">
        <dgm:presLayoutVars>
          <dgm:hierBranch val="init"/>
        </dgm:presLayoutVars>
      </dgm:prSet>
      <dgm:spPr/>
    </dgm:pt>
    <dgm:pt modelId="{1B6A0C96-053E-4E88-A6A8-01AA7AAE7D87}" type="pres">
      <dgm:prSet presAssocID="{4A5F469A-A856-4A66-8AC6-22B854B820DD}" presName="rootComposite" presStyleCnt="0"/>
      <dgm:spPr/>
    </dgm:pt>
    <dgm:pt modelId="{334CFA20-4193-4664-8103-73100357B7F3}" type="pres">
      <dgm:prSet presAssocID="{4A5F469A-A856-4A66-8AC6-22B854B820DD}" presName="rootText" presStyleLbl="node2" presStyleIdx="0" presStyleCnt="2" custScaleX="162913" custScaleY="177521" custLinFactNeighborX="-55328" custLinFactNeighborY="54865">
        <dgm:presLayoutVars>
          <dgm:chPref val="3"/>
        </dgm:presLayoutVars>
      </dgm:prSet>
      <dgm:spPr/>
    </dgm:pt>
    <dgm:pt modelId="{8BED8CF2-A7F8-4C71-8343-429819D6F543}" type="pres">
      <dgm:prSet presAssocID="{4A5F469A-A856-4A66-8AC6-22B854B820DD}" presName="rootConnector" presStyleLbl="node2" presStyleIdx="0" presStyleCnt="2"/>
      <dgm:spPr/>
    </dgm:pt>
    <dgm:pt modelId="{275BB636-3C5D-4588-9A7E-59A5710AC0B8}" type="pres">
      <dgm:prSet presAssocID="{4A5F469A-A856-4A66-8AC6-22B854B820DD}" presName="hierChild4" presStyleCnt="0"/>
      <dgm:spPr/>
    </dgm:pt>
    <dgm:pt modelId="{01F860F2-462A-48AD-9F07-C68AB255D18B}" type="pres">
      <dgm:prSet presAssocID="{2A90A5AD-8760-4C16-8B4E-7D68BA0A0EB2}" presName="Name37" presStyleLbl="parChTrans1D3" presStyleIdx="0" presStyleCnt="2"/>
      <dgm:spPr/>
    </dgm:pt>
    <dgm:pt modelId="{FFFE7CAD-502F-4209-9721-44AE36155FA6}" type="pres">
      <dgm:prSet presAssocID="{46C2464B-2344-4402-8F77-008FF64C13B1}" presName="hierRoot2" presStyleCnt="0">
        <dgm:presLayoutVars>
          <dgm:hierBranch val="init"/>
        </dgm:presLayoutVars>
      </dgm:prSet>
      <dgm:spPr/>
    </dgm:pt>
    <dgm:pt modelId="{D921BE2B-AE9C-4DB7-BA90-022A6A093F9E}" type="pres">
      <dgm:prSet presAssocID="{46C2464B-2344-4402-8F77-008FF64C13B1}" presName="rootComposite" presStyleCnt="0"/>
      <dgm:spPr/>
    </dgm:pt>
    <dgm:pt modelId="{6338630F-EED5-4004-9FE5-8A4A55A3092F}" type="pres">
      <dgm:prSet presAssocID="{46C2464B-2344-4402-8F77-008FF64C13B1}" presName="rootText" presStyleLbl="node3" presStyleIdx="0" presStyleCnt="2" custLinFactNeighborX="553" custLinFactNeighborY="58648">
        <dgm:presLayoutVars>
          <dgm:chPref val="3"/>
        </dgm:presLayoutVars>
      </dgm:prSet>
      <dgm:spPr/>
    </dgm:pt>
    <dgm:pt modelId="{2588CAC8-0BFA-4504-9F3F-CB07E93626E5}" type="pres">
      <dgm:prSet presAssocID="{46C2464B-2344-4402-8F77-008FF64C13B1}" presName="rootConnector" presStyleLbl="node3" presStyleIdx="0" presStyleCnt="2"/>
      <dgm:spPr/>
    </dgm:pt>
    <dgm:pt modelId="{73A482BE-12F2-4B55-A412-FA19B8210296}" type="pres">
      <dgm:prSet presAssocID="{46C2464B-2344-4402-8F77-008FF64C13B1}" presName="hierChild4" presStyleCnt="0"/>
      <dgm:spPr/>
    </dgm:pt>
    <dgm:pt modelId="{45334F4E-85E4-4B83-9753-1EFE8AD077B1}" type="pres">
      <dgm:prSet presAssocID="{46C2464B-2344-4402-8F77-008FF64C13B1}" presName="hierChild5" presStyleCnt="0"/>
      <dgm:spPr/>
    </dgm:pt>
    <dgm:pt modelId="{CF6B9AE1-50E6-4F6C-99BD-9EFE0EFF8F99}" type="pres">
      <dgm:prSet presAssocID="{3A98FD61-1457-4130-A482-7856A1DC2DA5}" presName="Name37" presStyleLbl="parChTrans1D3" presStyleIdx="1" presStyleCnt="2"/>
      <dgm:spPr/>
    </dgm:pt>
    <dgm:pt modelId="{C59AD4BB-5717-4679-87B2-AD5A83FC5E88}" type="pres">
      <dgm:prSet presAssocID="{7EF2E589-D5DD-41B6-91DE-8879F2A27C35}" presName="hierRoot2" presStyleCnt="0">
        <dgm:presLayoutVars>
          <dgm:hierBranch val="init"/>
        </dgm:presLayoutVars>
      </dgm:prSet>
      <dgm:spPr/>
    </dgm:pt>
    <dgm:pt modelId="{F0E6A45A-7B53-4098-ADA8-311A6672A2EF}" type="pres">
      <dgm:prSet presAssocID="{7EF2E589-D5DD-41B6-91DE-8879F2A27C35}" presName="rootComposite" presStyleCnt="0"/>
      <dgm:spPr/>
    </dgm:pt>
    <dgm:pt modelId="{A82DC00E-607B-4D2E-A155-56891F5C0C0C}" type="pres">
      <dgm:prSet presAssocID="{7EF2E589-D5DD-41B6-91DE-8879F2A27C35}" presName="rootText" presStyleLbl="node3" presStyleIdx="1" presStyleCnt="2" custScaleX="109142" custLinFactX="-27594" custLinFactNeighborX="-100000" custLinFactNeighborY="-9913">
        <dgm:presLayoutVars>
          <dgm:chPref val="3"/>
        </dgm:presLayoutVars>
      </dgm:prSet>
      <dgm:spPr/>
    </dgm:pt>
    <dgm:pt modelId="{C724CB41-D632-4A59-892B-595B504AF8E7}" type="pres">
      <dgm:prSet presAssocID="{7EF2E589-D5DD-41B6-91DE-8879F2A27C35}" presName="rootConnector" presStyleLbl="node3" presStyleIdx="1" presStyleCnt="2"/>
      <dgm:spPr/>
    </dgm:pt>
    <dgm:pt modelId="{68217DAE-0C23-434A-862E-BC3B0EB93448}" type="pres">
      <dgm:prSet presAssocID="{7EF2E589-D5DD-41B6-91DE-8879F2A27C35}" presName="hierChild4" presStyleCnt="0"/>
      <dgm:spPr/>
    </dgm:pt>
    <dgm:pt modelId="{4970ED03-5F8C-441E-A425-2E276DE308B3}" type="pres">
      <dgm:prSet presAssocID="{7EF2E589-D5DD-41B6-91DE-8879F2A27C35}" presName="hierChild5" presStyleCnt="0"/>
      <dgm:spPr/>
    </dgm:pt>
    <dgm:pt modelId="{E2090548-BB2E-4115-B9A0-F007913C66EC}" type="pres">
      <dgm:prSet presAssocID="{4A5F469A-A856-4A66-8AC6-22B854B820DD}" presName="hierChild5" presStyleCnt="0"/>
      <dgm:spPr/>
    </dgm:pt>
    <dgm:pt modelId="{8853285B-A913-4F3C-B1F7-2F5798746940}" type="pres">
      <dgm:prSet presAssocID="{C0CDDD16-36AA-45E9-9127-B6A6984F804A}" presName="Name37" presStyleLbl="parChTrans1D2" presStyleIdx="1" presStyleCnt="2"/>
      <dgm:spPr/>
    </dgm:pt>
    <dgm:pt modelId="{524F8057-CCFD-401F-AEE7-4BA5C82E25C9}" type="pres">
      <dgm:prSet presAssocID="{AE8ED100-74B4-4EE2-87E3-FC3C743D8D28}" presName="hierRoot2" presStyleCnt="0">
        <dgm:presLayoutVars>
          <dgm:hierBranch val="init"/>
        </dgm:presLayoutVars>
      </dgm:prSet>
      <dgm:spPr/>
    </dgm:pt>
    <dgm:pt modelId="{D5E6C1B1-F66C-4A9A-98F4-23A2F48ED945}" type="pres">
      <dgm:prSet presAssocID="{AE8ED100-74B4-4EE2-87E3-FC3C743D8D28}" presName="rootComposite" presStyleCnt="0"/>
      <dgm:spPr/>
    </dgm:pt>
    <dgm:pt modelId="{797C1E2E-D680-4E03-8C43-B6685DEBB187}" type="pres">
      <dgm:prSet presAssocID="{AE8ED100-74B4-4EE2-87E3-FC3C743D8D28}" presName="rootText" presStyleLbl="node2" presStyleIdx="1" presStyleCnt="2" custScaleX="167423" custScaleY="189052" custLinFactNeighborX="46256" custLinFactNeighborY="57117">
        <dgm:presLayoutVars>
          <dgm:chPref val="3"/>
        </dgm:presLayoutVars>
      </dgm:prSet>
      <dgm:spPr/>
    </dgm:pt>
    <dgm:pt modelId="{4B5A138C-EA7A-4925-8809-C0CA90348C21}" type="pres">
      <dgm:prSet presAssocID="{AE8ED100-74B4-4EE2-87E3-FC3C743D8D28}" presName="rootConnector" presStyleLbl="node2" presStyleIdx="1" presStyleCnt="2"/>
      <dgm:spPr/>
    </dgm:pt>
    <dgm:pt modelId="{1F5D1A8D-BC93-4769-B1B6-716496B68D10}" type="pres">
      <dgm:prSet presAssocID="{AE8ED100-74B4-4EE2-87E3-FC3C743D8D28}" presName="hierChild4" presStyleCnt="0"/>
      <dgm:spPr/>
    </dgm:pt>
    <dgm:pt modelId="{11F4716D-CD42-43DA-9000-F4D6835D0471}" type="pres">
      <dgm:prSet presAssocID="{AE8ED100-74B4-4EE2-87E3-FC3C743D8D28}" presName="hierChild5" presStyleCnt="0"/>
      <dgm:spPr/>
    </dgm:pt>
    <dgm:pt modelId="{4AE143E7-BFFB-450B-9A1D-26CE210F18F0}" type="pres">
      <dgm:prSet presAssocID="{3822FD60-A92F-4EDF-B091-7F4A3C9CF8FE}" presName="hierChild3" presStyleCnt="0"/>
      <dgm:spPr/>
    </dgm:pt>
  </dgm:ptLst>
  <dgm:cxnLst>
    <dgm:cxn modelId="{82F08B1A-C60B-4917-BE8C-1ACF8197297C}" type="presOf" srcId="{3822FD60-A92F-4EDF-B091-7F4A3C9CF8FE}" destId="{DB576155-2EAD-4348-8AA4-63AD7224DB30}" srcOrd="1" destOrd="0" presId="urn:microsoft.com/office/officeart/2005/8/layout/orgChart1"/>
    <dgm:cxn modelId="{BB3FF523-5993-468A-A6F0-5C62E8D4D2C8}" type="presOf" srcId="{2A90A5AD-8760-4C16-8B4E-7D68BA0A0EB2}" destId="{01F860F2-462A-48AD-9F07-C68AB255D18B}" srcOrd="0" destOrd="0" presId="urn:microsoft.com/office/officeart/2005/8/layout/orgChart1"/>
    <dgm:cxn modelId="{475D0F26-9201-496F-8D37-C0A65394851D}" type="presOf" srcId="{7EF2E589-D5DD-41B6-91DE-8879F2A27C35}" destId="{A82DC00E-607B-4D2E-A155-56891F5C0C0C}" srcOrd="0" destOrd="0" presId="urn:microsoft.com/office/officeart/2005/8/layout/orgChart1"/>
    <dgm:cxn modelId="{58DF275F-FC24-44EB-BF19-786F301BDCB1}" type="presOf" srcId="{7EF2E589-D5DD-41B6-91DE-8879F2A27C35}" destId="{C724CB41-D632-4A59-892B-595B504AF8E7}" srcOrd="1" destOrd="0" presId="urn:microsoft.com/office/officeart/2005/8/layout/orgChart1"/>
    <dgm:cxn modelId="{B6E36666-B460-4274-A1D2-757E6E0F936F}" srcId="{4A5F469A-A856-4A66-8AC6-22B854B820DD}" destId="{46C2464B-2344-4402-8F77-008FF64C13B1}" srcOrd="0" destOrd="0" parTransId="{2A90A5AD-8760-4C16-8B4E-7D68BA0A0EB2}" sibTransId="{60986E21-8D9E-4BCA-AEF1-2F7DF901D301}"/>
    <dgm:cxn modelId="{05401A4B-7F61-4194-B13B-6645BE490C5B}" srcId="{4A5F469A-A856-4A66-8AC6-22B854B820DD}" destId="{7EF2E589-D5DD-41B6-91DE-8879F2A27C35}" srcOrd="1" destOrd="0" parTransId="{3A98FD61-1457-4130-A482-7856A1DC2DA5}" sibTransId="{47A11A82-C04F-4289-B1F9-6F3428B45D79}"/>
    <dgm:cxn modelId="{F60DF36B-C9C7-49D9-B6D2-5E8198DAB8D7}" type="presOf" srcId="{46C2464B-2344-4402-8F77-008FF64C13B1}" destId="{2588CAC8-0BFA-4504-9F3F-CB07E93626E5}" srcOrd="1" destOrd="0" presId="urn:microsoft.com/office/officeart/2005/8/layout/orgChart1"/>
    <dgm:cxn modelId="{A2B0A86F-20A4-4957-BCC5-DFD455E7E6FD}" type="presOf" srcId="{24ECFE6C-C09E-4207-B4FF-C0E161BD7FA2}" destId="{F7A461BE-88AD-45AD-A91A-A4AF9DE59D5A}" srcOrd="0" destOrd="0" presId="urn:microsoft.com/office/officeart/2005/8/layout/orgChart1"/>
    <dgm:cxn modelId="{2ECAD171-6FC5-43FD-A032-E3F05B283DD5}" type="presOf" srcId="{4A5F469A-A856-4A66-8AC6-22B854B820DD}" destId="{8BED8CF2-A7F8-4C71-8343-429819D6F543}" srcOrd="1" destOrd="0" presId="urn:microsoft.com/office/officeart/2005/8/layout/orgChart1"/>
    <dgm:cxn modelId="{C20B2E7A-D19D-4D20-8C4F-0D95C086E1D3}" type="presOf" srcId="{AE8ED100-74B4-4EE2-87E3-FC3C743D8D28}" destId="{4B5A138C-EA7A-4925-8809-C0CA90348C21}" srcOrd="1" destOrd="0" presId="urn:microsoft.com/office/officeart/2005/8/layout/orgChart1"/>
    <dgm:cxn modelId="{9552EA85-8938-4027-AE90-E8D4B1F95F0F}" type="presOf" srcId="{AE8ED100-74B4-4EE2-87E3-FC3C743D8D28}" destId="{797C1E2E-D680-4E03-8C43-B6685DEBB187}" srcOrd="0" destOrd="0" presId="urn:microsoft.com/office/officeart/2005/8/layout/orgChart1"/>
    <dgm:cxn modelId="{C30CEF96-353F-4C71-A192-D8EE505DFD7A}" type="presOf" srcId="{3822FD60-A92F-4EDF-B091-7F4A3C9CF8FE}" destId="{1044F42F-85AB-4996-9C40-F3086C5FB557}" srcOrd="0" destOrd="0" presId="urn:microsoft.com/office/officeart/2005/8/layout/orgChart1"/>
    <dgm:cxn modelId="{A75003A8-39C9-471B-BF90-60944BB2A333}" type="presOf" srcId="{4A5F469A-A856-4A66-8AC6-22B854B820DD}" destId="{334CFA20-4193-4664-8103-73100357B7F3}" srcOrd="0" destOrd="0" presId="urn:microsoft.com/office/officeart/2005/8/layout/orgChart1"/>
    <dgm:cxn modelId="{A140E4AF-13D3-42C7-9687-3ED153C1CA5C}" type="presOf" srcId="{3A98FD61-1457-4130-A482-7856A1DC2DA5}" destId="{CF6B9AE1-50E6-4F6C-99BD-9EFE0EFF8F99}" srcOrd="0" destOrd="0" presId="urn:microsoft.com/office/officeart/2005/8/layout/orgChart1"/>
    <dgm:cxn modelId="{B3E5CEC5-34BD-42DB-8425-19F33AF63EA7}" type="presOf" srcId="{C0CDDD16-36AA-45E9-9127-B6A6984F804A}" destId="{8853285B-A913-4F3C-B1F7-2F5798746940}" srcOrd="0" destOrd="0" presId="urn:microsoft.com/office/officeart/2005/8/layout/orgChart1"/>
    <dgm:cxn modelId="{8923E3CC-3440-4A9A-B589-FD5F163127FC}" srcId="{3822FD60-A92F-4EDF-B091-7F4A3C9CF8FE}" destId="{4A5F469A-A856-4A66-8AC6-22B854B820DD}" srcOrd="0" destOrd="0" parTransId="{0D2C29D0-9A37-47A7-BD72-35492CBEBC17}" sibTransId="{00F20343-D898-4351-A264-74A13EBD9D8E}"/>
    <dgm:cxn modelId="{9FF9FCCE-84E7-4C49-902F-07F10AFE60A7}" srcId="{24ECFE6C-C09E-4207-B4FF-C0E161BD7FA2}" destId="{3822FD60-A92F-4EDF-B091-7F4A3C9CF8FE}" srcOrd="0" destOrd="0" parTransId="{897F044A-AAC4-439D-B8B6-2F0BDBC83981}" sibTransId="{35E96739-3A1F-45CF-AE53-EA7FBD0BED25}"/>
    <dgm:cxn modelId="{D03725D6-4E46-4255-919C-39D3614BFDE3}" type="presOf" srcId="{0D2C29D0-9A37-47A7-BD72-35492CBEBC17}" destId="{75BB5662-EA8E-40E8-8D47-8A24DBFE28EC}" srcOrd="0" destOrd="0" presId="urn:microsoft.com/office/officeart/2005/8/layout/orgChart1"/>
    <dgm:cxn modelId="{7E12E5E5-DC35-44A4-B5F5-0013D221F277}" srcId="{3822FD60-A92F-4EDF-B091-7F4A3C9CF8FE}" destId="{AE8ED100-74B4-4EE2-87E3-FC3C743D8D28}" srcOrd="1" destOrd="0" parTransId="{C0CDDD16-36AA-45E9-9127-B6A6984F804A}" sibTransId="{39A0C764-C2A8-4544-A4DD-5F67B0196DEC}"/>
    <dgm:cxn modelId="{D89068F2-8DEF-4C40-A33C-2F4376981E26}" type="presOf" srcId="{46C2464B-2344-4402-8F77-008FF64C13B1}" destId="{6338630F-EED5-4004-9FE5-8A4A55A3092F}" srcOrd="0" destOrd="0" presId="urn:microsoft.com/office/officeart/2005/8/layout/orgChart1"/>
    <dgm:cxn modelId="{E856F390-4AF2-445E-B8C2-138479C07A48}" type="presParOf" srcId="{F7A461BE-88AD-45AD-A91A-A4AF9DE59D5A}" destId="{1F300443-AD72-4A73-83D0-18657C8F1829}" srcOrd="0" destOrd="0" presId="urn:microsoft.com/office/officeart/2005/8/layout/orgChart1"/>
    <dgm:cxn modelId="{6172E8FA-604F-4C1C-B83A-EA1B2426CA4C}" type="presParOf" srcId="{1F300443-AD72-4A73-83D0-18657C8F1829}" destId="{AC229206-5F83-4DC4-9AEC-DF4A0A7FBAAA}" srcOrd="0" destOrd="0" presId="urn:microsoft.com/office/officeart/2005/8/layout/orgChart1"/>
    <dgm:cxn modelId="{1FE7C089-AEC4-44DD-86A0-E64487755AB4}" type="presParOf" srcId="{AC229206-5F83-4DC4-9AEC-DF4A0A7FBAAA}" destId="{1044F42F-85AB-4996-9C40-F3086C5FB557}" srcOrd="0" destOrd="0" presId="urn:microsoft.com/office/officeart/2005/8/layout/orgChart1"/>
    <dgm:cxn modelId="{884BE9D0-640E-4D14-AC7D-1528186FE760}" type="presParOf" srcId="{AC229206-5F83-4DC4-9AEC-DF4A0A7FBAAA}" destId="{DB576155-2EAD-4348-8AA4-63AD7224DB30}" srcOrd="1" destOrd="0" presId="urn:microsoft.com/office/officeart/2005/8/layout/orgChart1"/>
    <dgm:cxn modelId="{45AB07A1-5B0E-46A9-8839-4148563F4667}" type="presParOf" srcId="{1F300443-AD72-4A73-83D0-18657C8F1829}" destId="{F2522628-86AB-465A-9150-173838F3BE6F}" srcOrd="1" destOrd="0" presId="urn:microsoft.com/office/officeart/2005/8/layout/orgChart1"/>
    <dgm:cxn modelId="{A9546D2B-2E03-42CC-A722-79D04E90F04D}" type="presParOf" srcId="{F2522628-86AB-465A-9150-173838F3BE6F}" destId="{75BB5662-EA8E-40E8-8D47-8A24DBFE28EC}" srcOrd="0" destOrd="0" presId="urn:microsoft.com/office/officeart/2005/8/layout/orgChart1"/>
    <dgm:cxn modelId="{EA9BBC80-EB82-405A-8A83-CFCA6D748822}" type="presParOf" srcId="{F2522628-86AB-465A-9150-173838F3BE6F}" destId="{17D7CD2E-2B6D-4E80-88C0-B6885E593C6E}" srcOrd="1" destOrd="0" presId="urn:microsoft.com/office/officeart/2005/8/layout/orgChart1"/>
    <dgm:cxn modelId="{4C7B650B-1A5B-4B23-9B3B-054A984B9FD7}" type="presParOf" srcId="{17D7CD2E-2B6D-4E80-88C0-B6885E593C6E}" destId="{1B6A0C96-053E-4E88-A6A8-01AA7AAE7D87}" srcOrd="0" destOrd="0" presId="urn:microsoft.com/office/officeart/2005/8/layout/orgChart1"/>
    <dgm:cxn modelId="{68CF9B99-935A-4080-A6D9-7D3D0368CFF1}" type="presParOf" srcId="{1B6A0C96-053E-4E88-A6A8-01AA7AAE7D87}" destId="{334CFA20-4193-4664-8103-73100357B7F3}" srcOrd="0" destOrd="0" presId="urn:microsoft.com/office/officeart/2005/8/layout/orgChart1"/>
    <dgm:cxn modelId="{80143BF1-D702-4061-BFD6-ADBCBD13D90A}" type="presParOf" srcId="{1B6A0C96-053E-4E88-A6A8-01AA7AAE7D87}" destId="{8BED8CF2-A7F8-4C71-8343-429819D6F543}" srcOrd="1" destOrd="0" presId="urn:microsoft.com/office/officeart/2005/8/layout/orgChart1"/>
    <dgm:cxn modelId="{BCE769BE-AE8A-4B05-A940-D8513ABC36C9}" type="presParOf" srcId="{17D7CD2E-2B6D-4E80-88C0-B6885E593C6E}" destId="{275BB636-3C5D-4588-9A7E-59A5710AC0B8}" srcOrd="1" destOrd="0" presId="urn:microsoft.com/office/officeart/2005/8/layout/orgChart1"/>
    <dgm:cxn modelId="{6226A983-5669-40D1-A11C-3378F924C6DA}" type="presParOf" srcId="{275BB636-3C5D-4588-9A7E-59A5710AC0B8}" destId="{01F860F2-462A-48AD-9F07-C68AB255D18B}" srcOrd="0" destOrd="0" presId="urn:microsoft.com/office/officeart/2005/8/layout/orgChart1"/>
    <dgm:cxn modelId="{D276CF40-F649-4986-845A-274C14991AE1}" type="presParOf" srcId="{275BB636-3C5D-4588-9A7E-59A5710AC0B8}" destId="{FFFE7CAD-502F-4209-9721-44AE36155FA6}" srcOrd="1" destOrd="0" presId="urn:microsoft.com/office/officeart/2005/8/layout/orgChart1"/>
    <dgm:cxn modelId="{9FF8823E-1DDE-43C9-85D2-69C5A0C96A2D}" type="presParOf" srcId="{FFFE7CAD-502F-4209-9721-44AE36155FA6}" destId="{D921BE2B-AE9C-4DB7-BA90-022A6A093F9E}" srcOrd="0" destOrd="0" presId="urn:microsoft.com/office/officeart/2005/8/layout/orgChart1"/>
    <dgm:cxn modelId="{1CC95DF7-8FA0-4427-9D14-BCF75FF792C8}" type="presParOf" srcId="{D921BE2B-AE9C-4DB7-BA90-022A6A093F9E}" destId="{6338630F-EED5-4004-9FE5-8A4A55A3092F}" srcOrd="0" destOrd="0" presId="urn:microsoft.com/office/officeart/2005/8/layout/orgChart1"/>
    <dgm:cxn modelId="{EA873A41-A7BC-42A5-8342-332CD9A0951C}" type="presParOf" srcId="{D921BE2B-AE9C-4DB7-BA90-022A6A093F9E}" destId="{2588CAC8-0BFA-4504-9F3F-CB07E93626E5}" srcOrd="1" destOrd="0" presId="urn:microsoft.com/office/officeart/2005/8/layout/orgChart1"/>
    <dgm:cxn modelId="{A088D36B-1ADD-453E-A760-8616BCF2705F}" type="presParOf" srcId="{FFFE7CAD-502F-4209-9721-44AE36155FA6}" destId="{73A482BE-12F2-4B55-A412-FA19B8210296}" srcOrd="1" destOrd="0" presId="urn:microsoft.com/office/officeart/2005/8/layout/orgChart1"/>
    <dgm:cxn modelId="{A3F8D85E-483D-4A54-8F6D-60107DA73519}" type="presParOf" srcId="{FFFE7CAD-502F-4209-9721-44AE36155FA6}" destId="{45334F4E-85E4-4B83-9753-1EFE8AD077B1}" srcOrd="2" destOrd="0" presId="urn:microsoft.com/office/officeart/2005/8/layout/orgChart1"/>
    <dgm:cxn modelId="{A4BB8953-86F2-4717-B776-131E3148DBBA}" type="presParOf" srcId="{275BB636-3C5D-4588-9A7E-59A5710AC0B8}" destId="{CF6B9AE1-50E6-4F6C-99BD-9EFE0EFF8F99}" srcOrd="2" destOrd="0" presId="urn:microsoft.com/office/officeart/2005/8/layout/orgChart1"/>
    <dgm:cxn modelId="{E3135A89-CB88-4BB0-B0BB-7CBB22BB6EAA}" type="presParOf" srcId="{275BB636-3C5D-4588-9A7E-59A5710AC0B8}" destId="{C59AD4BB-5717-4679-87B2-AD5A83FC5E88}" srcOrd="3" destOrd="0" presId="urn:microsoft.com/office/officeart/2005/8/layout/orgChart1"/>
    <dgm:cxn modelId="{47ADBE8C-6D07-4499-8931-7CBAC0B6EA6B}" type="presParOf" srcId="{C59AD4BB-5717-4679-87B2-AD5A83FC5E88}" destId="{F0E6A45A-7B53-4098-ADA8-311A6672A2EF}" srcOrd="0" destOrd="0" presId="urn:microsoft.com/office/officeart/2005/8/layout/orgChart1"/>
    <dgm:cxn modelId="{1A206166-83D5-4EFE-8A68-38FE248529BD}" type="presParOf" srcId="{F0E6A45A-7B53-4098-ADA8-311A6672A2EF}" destId="{A82DC00E-607B-4D2E-A155-56891F5C0C0C}" srcOrd="0" destOrd="0" presId="urn:microsoft.com/office/officeart/2005/8/layout/orgChart1"/>
    <dgm:cxn modelId="{BF0EB281-2987-4BFC-9C3C-EDF119CE255D}" type="presParOf" srcId="{F0E6A45A-7B53-4098-ADA8-311A6672A2EF}" destId="{C724CB41-D632-4A59-892B-595B504AF8E7}" srcOrd="1" destOrd="0" presId="urn:microsoft.com/office/officeart/2005/8/layout/orgChart1"/>
    <dgm:cxn modelId="{FFEE6B05-51B5-42A7-A0B0-ED110E2FB35E}" type="presParOf" srcId="{C59AD4BB-5717-4679-87B2-AD5A83FC5E88}" destId="{68217DAE-0C23-434A-862E-BC3B0EB93448}" srcOrd="1" destOrd="0" presId="urn:microsoft.com/office/officeart/2005/8/layout/orgChart1"/>
    <dgm:cxn modelId="{E0AE0950-193F-427A-A056-31ECBDF60823}" type="presParOf" srcId="{C59AD4BB-5717-4679-87B2-AD5A83FC5E88}" destId="{4970ED03-5F8C-441E-A425-2E276DE308B3}" srcOrd="2" destOrd="0" presId="urn:microsoft.com/office/officeart/2005/8/layout/orgChart1"/>
    <dgm:cxn modelId="{F55934E0-9D1A-4CCE-B116-9459F862470D}" type="presParOf" srcId="{17D7CD2E-2B6D-4E80-88C0-B6885E593C6E}" destId="{E2090548-BB2E-4115-B9A0-F007913C66EC}" srcOrd="2" destOrd="0" presId="urn:microsoft.com/office/officeart/2005/8/layout/orgChart1"/>
    <dgm:cxn modelId="{F97D2A4E-FBBD-46E5-B40E-3856198D35A2}" type="presParOf" srcId="{F2522628-86AB-465A-9150-173838F3BE6F}" destId="{8853285B-A913-4F3C-B1F7-2F5798746940}" srcOrd="2" destOrd="0" presId="urn:microsoft.com/office/officeart/2005/8/layout/orgChart1"/>
    <dgm:cxn modelId="{C147FFB1-9AA5-4861-A3A9-72F0A93AFE25}" type="presParOf" srcId="{F2522628-86AB-465A-9150-173838F3BE6F}" destId="{524F8057-CCFD-401F-AEE7-4BA5C82E25C9}" srcOrd="3" destOrd="0" presId="urn:microsoft.com/office/officeart/2005/8/layout/orgChart1"/>
    <dgm:cxn modelId="{50967F07-6970-4205-9AAB-A11DF4DFAC72}" type="presParOf" srcId="{524F8057-CCFD-401F-AEE7-4BA5C82E25C9}" destId="{D5E6C1B1-F66C-4A9A-98F4-23A2F48ED945}" srcOrd="0" destOrd="0" presId="urn:microsoft.com/office/officeart/2005/8/layout/orgChart1"/>
    <dgm:cxn modelId="{9E262EF6-A0EB-4E8B-BBEE-AF542584277C}" type="presParOf" srcId="{D5E6C1B1-F66C-4A9A-98F4-23A2F48ED945}" destId="{797C1E2E-D680-4E03-8C43-B6685DEBB187}" srcOrd="0" destOrd="0" presId="urn:microsoft.com/office/officeart/2005/8/layout/orgChart1"/>
    <dgm:cxn modelId="{FCBF3A1F-0040-422D-B2F5-FC39DA7844BD}" type="presParOf" srcId="{D5E6C1B1-F66C-4A9A-98F4-23A2F48ED945}" destId="{4B5A138C-EA7A-4925-8809-C0CA90348C21}" srcOrd="1" destOrd="0" presId="urn:microsoft.com/office/officeart/2005/8/layout/orgChart1"/>
    <dgm:cxn modelId="{F69D47FC-0880-4FCC-B9B4-60E0D67CCE5C}" type="presParOf" srcId="{524F8057-CCFD-401F-AEE7-4BA5C82E25C9}" destId="{1F5D1A8D-BC93-4769-B1B6-716496B68D10}" srcOrd="1" destOrd="0" presId="urn:microsoft.com/office/officeart/2005/8/layout/orgChart1"/>
    <dgm:cxn modelId="{17BDE0AF-273F-4C12-B624-60354A3FA219}" type="presParOf" srcId="{524F8057-CCFD-401F-AEE7-4BA5C82E25C9}" destId="{11F4716D-CD42-43DA-9000-F4D6835D0471}" srcOrd="2" destOrd="0" presId="urn:microsoft.com/office/officeart/2005/8/layout/orgChart1"/>
    <dgm:cxn modelId="{85CA6A27-1E4C-4812-868C-88A07DF31B3F}" type="presParOf" srcId="{1F300443-AD72-4A73-83D0-18657C8F1829}" destId="{4AE143E7-BFFB-450B-9A1D-26CE210F18F0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9E788F-E6D0-4F35-B6A6-6F13FE529A0A}">
      <dsp:nvSpPr>
        <dsp:cNvPr id="0" name=""/>
        <dsp:cNvSpPr/>
      </dsp:nvSpPr>
      <dsp:spPr>
        <a:xfrm>
          <a:off x="2799183" y="1688208"/>
          <a:ext cx="1334149" cy="5542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8430"/>
              </a:lnTo>
              <a:lnTo>
                <a:pt x="1334149" y="288430"/>
              </a:lnTo>
              <a:lnTo>
                <a:pt x="1334149" y="554287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AB483A-2F06-4838-ACEE-A8CC6E8B2B27}">
      <dsp:nvSpPr>
        <dsp:cNvPr id="0" name=""/>
        <dsp:cNvSpPr/>
      </dsp:nvSpPr>
      <dsp:spPr>
        <a:xfrm>
          <a:off x="1267338" y="1688208"/>
          <a:ext cx="1531845" cy="531715"/>
        </a:xfrm>
        <a:custGeom>
          <a:avLst/>
          <a:gdLst/>
          <a:ahLst/>
          <a:cxnLst/>
          <a:rect l="0" t="0" r="0" b="0"/>
          <a:pathLst>
            <a:path>
              <a:moveTo>
                <a:pt x="1531845" y="0"/>
              </a:moveTo>
              <a:lnTo>
                <a:pt x="1531845" y="265857"/>
              </a:lnTo>
              <a:lnTo>
                <a:pt x="0" y="265857"/>
              </a:lnTo>
              <a:lnTo>
                <a:pt x="0" y="53171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A36E807-E36D-44D2-8502-C555C738AF01}">
      <dsp:nvSpPr>
        <dsp:cNvPr id="0" name=""/>
        <dsp:cNvSpPr/>
      </dsp:nvSpPr>
      <dsp:spPr>
        <a:xfrm>
          <a:off x="1533195" y="422220"/>
          <a:ext cx="2531976" cy="12659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3200" kern="1200" dirty="0"/>
            <a:t>Μνήμη Ι</a:t>
          </a:r>
        </a:p>
      </dsp:txBody>
      <dsp:txXfrm>
        <a:off x="1533195" y="422220"/>
        <a:ext cx="2531976" cy="1265988"/>
      </dsp:txXfrm>
    </dsp:sp>
    <dsp:sp modelId="{D9034099-B989-410D-8415-E270CC4B2D67}">
      <dsp:nvSpPr>
        <dsp:cNvPr id="0" name=""/>
        <dsp:cNvSpPr/>
      </dsp:nvSpPr>
      <dsp:spPr>
        <a:xfrm>
          <a:off x="1349" y="2219924"/>
          <a:ext cx="2531976" cy="126598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Βραχύχρονη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Προσωρινή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l-GR" sz="1500" kern="1200" dirty="0"/>
            <a:t>Μικρής χωρητικότητας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l-GR" sz="1500" kern="1200" dirty="0"/>
            <a:t>Απαιτεί επαναλήψεις</a:t>
          </a:r>
        </a:p>
      </dsp:txBody>
      <dsp:txXfrm>
        <a:off x="1349" y="2219924"/>
        <a:ext cx="2531976" cy="1265988"/>
      </dsp:txXfrm>
    </dsp:sp>
    <dsp:sp modelId="{11799026-610A-445E-84E0-A41ADF020F11}">
      <dsp:nvSpPr>
        <dsp:cNvPr id="0" name=""/>
        <dsp:cNvSpPr/>
      </dsp:nvSpPr>
      <dsp:spPr>
        <a:xfrm>
          <a:off x="2867344" y="2242496"/>
          <a:ext cx="2531976" cy="1265988"/>
        </a:xfrm>
        <a:prstGeom prst="rect">
          <a:avLst/>
        </a:prstGeom>
        <a:solidFill>
          <a:schemeClr val="accent3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" tIns="9525" rIns="9525" bIns="9525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Μακρόχρονη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500" kern="1200" dirty="0"/>
            <a:t>Πιο μόνιμη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l-GR" sz="1500" kern="1200" dirty="0"/>
            <a:t>Μεγαλύτερη χωρητικότητα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l-GR" sz="1500" kern="1200" dirty="0"/>
            <a:t>Δεν απαιτεί επαναλήψεις</a:t>
          </a:r>
        </a:p>
      </dsp:txBody>
      <dsp:txXfrm>
        <a:off x="2867344" y="2242496"/>
        <a:ext cx="2531976" cy="12659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F33992-0AB7-40EB-9281-227726E7203B}">
      <dsp:nvSpPr>
        <dsp:cNvPr id="0" name=""/>
        <dsp:cNvSpPr/>
      </dsp:nvSpPr>
      <dsp:spPr>
        <a:xfrm>
          <a:off x="2766356" y="2692623"/>
          <a:ext cx="1417775" cy="176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417775" y="0"/>
              </a:lnTo>
              <a:lnTo>
                <a:pt x="1417775" y="176260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CEBF3D-4E28-49BE-B99E-B119E0DDDE34}">
      <dsp:nvSpPr>
        <dsp:cNvPr id="0" name=""/>
        <dsp:cNvSpPr/>
      </dsp:nvSpPr>
      <dsp:spPr>
        <a:xfrm>
          <a:off x="1313546" y="2692623"/>
          <a:ext cx="1452809" cy="244282"/>
        </a:xfrm>
        <a:custGeom>
          <a:avLst/>
          <a:gdLst/>
          <a:ahLst/>
          <a:cxnLst/>
          <a:rect l="0" t="0" r="0" b="0"/>
          <a:pathLst>
            <a:path>
              <a:moveTo>
                <a:pt x="1452809" y="0"/>
              </a:moveTo>
              <a:lnTo>
                <a:pt x="0" y="0"/>
              </a:lnTo>
              <a:lnTo>
                <a:pt x="0" y="244282"/>
              </a:lnTo>
            </a:path>
          </a:pathLst>
        </a:custGeom>
        <a:noFill/>
        <a:ln w="12700" cap="flat" cmpd="sng" algn="ctr">
          <a:solidFill>
            <a:schemeClr val="accent4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7EA1C60-77DB-41E3-9D13-DAA3889CBF61}">
      <dsp:nvSpPr>
        <dsp:cNvPr id="0" name=""/>
        <dsp:cNvSpPr/>
      </dsp:nvSpPr>
      <dsp:spPr>
        <a:xfrm>
          <a:off x="1454208" y="1380476"/>
          <a:ext cx="2624295" cy="131214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38100" dist="1270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2200" kern="1200" dirty="0"/>
            <a:t>Μνήμη ΙΙ</a:t>
          </a:r>
        </a:p>
      </dsp:txBody>
      <dsp:txXfrm>
        <a:off x="1454208" y="1380476"/>
        <a:ext cx="2624295" cy="1312147"/>
      </dsp:txXfrm>
    </dsp:sp>
    <dsp:sp modelId="{F870D486-5EEF-4B2B-B365-BC0493F00E79}">
      <dsp:nvSpPr>
        <dsp:cNvPr id="0" name=""/>
        <dsp:cNvSpPr/>
      </dsp:nvSpPr>
      <dsp:spPr>
        <a:xfrm>
          <a:off x="1398" y="2936906"/>
          <a:ext cx="2624295" cy="131214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l-GR" sz="2200" kern="1200" dirty="0"/>
            <a:t>Παλίνδρομη μνήμη: παλαιότερα γεγονότα</a:t>
          </a:r>
        </a:p>
      </dsp:txBody>
      <dsp:txXfrm>
        <a:off x="1398" y="2936906"/>
        <a:ext cx="2624295" cy="1312147"/>
      </dsp:txXfrm>
    </dsp:sp>
    <dsp:sp modelId="{BE028EB8-889C-41D9-BA89-27EA7E3D17AC}">
      <dsp:nvSpPr>
        <dsp:cNvPr id="0" name=""/>
        <dsp:cNvSpPr/>
      </dsp:nvSpPr>
      <dsp:spPr>
        <a:xfrm>
          <a:off x="2871984" y="2868884"/>
          <a:ext cx="2624295" cy="1312147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0000"/>
                <a:lumMod val="100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hade val="99000"/>
                <a:satMod val="105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8000"/>
                <a:satMod val="105000"/>
                <a:lumMod val="10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el-GR" sz="2200" kern="1200" dirty="0"/>
            <a:t>Προοπτική μνήμη: όλα όσα έχουν να γίνουν μελλοντικά</a:t>
          </a:r>
        </a:p>
      </dsp:txBody>
      <dsp:txXfrm>
        <a:off x="2871984" y="2868884"/>
        <a:ext cx="2624295" cy="131214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53285B-A913-4F3C-B1F7-2F5798746940}">
      <dsp:nvSpPr>
        <dsp:cNvPr id="0" name=""/>
        <dsp:cNvSpPr/>
      </dsp:nvSpPr>
      <dsp:spPr>
        <a:xfrm>
          <a:off x="5435600" y="739219"/>
          <a:ext cx="2567810" cy="9217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26687"/>
              </a:lnTo>
              <a:lnTo>
                <a:pt x="2567810" y="726687"/>
              </a:lnTo>
              <a:lnTo>
                <a:pt x="2567810" y="921764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6B9AE1-50E6-4F6C-99BD-9EFE0EFF8F99}">
      <dsp:nvSpPr>
        <dsp:cNvPr id="0" name=""/>
        <dsp:cNvSpPr/>
      </dsp:nvSpPr>
      <dsp:spPr>
        <a:xfrm>
          <a:off x="558061" y="3289119"/>
          <a:ext cx="888602" cy="1571963"/>
        </a:xfrm>
        <a:custGeom>
          <a:avLst/>
          <a:gdLst/>
          <a:ahLst/>
          <a:cxnLst/>
          <a:rect l="0" t="0" r="0" b="0"/>
          <a:pathLst>
            <a:path>
              <a:moveTo>
                <a:pt x="888602" y="0"/>
              </a:moveTo>
              <a:lnTo>
                <a:pt x="0" y="1571963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1F860F2-462A-48AD-9F07-C68AB255D18B}">
      <dsp:nvSpPr>
        <dsp:cNvPr id="0" name=""/>
        <dsp:cNvSpPr/>
      </dsp:nvSpPr>
      <dsp:spPr>
        <a:xfrm>
          <a:off x="1446663" y="3289119"/>
          <a:ext cx="1492203" cy="8897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89762"/>
              </a:lnTo>
              <a:lnTo>
                <a:pt x="1492203" y="889762"/>
              </a:lnTo>
            </a:path>
          </a:pathLst>
        </a:custGeom>
        <a:noFill/>
        <a:ln w="12700" cap="flat" cmpd="sng" algn="ctr">
          <a:solidFill>
            <a:schemeClr val="accent5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BB5662-EA8E-40E8-8D47-8A24DBFE28EC}">
      <dsp:nvSpPr>
        <dsp:cNvPr id="0" name=""/>
        <dsp:cNvSpPr/>
      </dsp:nvSpPr>
      <dsp:spPr>
        <a:xfrm>
          <a:off x="2657348" y="739219"/>
          <a:ext cx="2778251" cy="900844"/>
        </a:xfrm>
        <a:custGeom>
          <a:avLst/>
          <a:gdLst/>
          <a:ahLst/>
          <a:cxnLst/>
          <a:rect l="0" t="0" r="0" b="0"/>
          <a:pathLst>
            <a:path>
              <a:moveTo>
                <a:pt x="2778251" y="0"/>
              </a:moveTo>
              <a:lnTo>
                <a:pt x="2778251" y="705768"/>
              </a:lnTo>
              <a:lnTo>
                <a:pt x="0" y="705768"/>
              </a:lnTo>
              <a:lnTo>
                <a:pt x="0" y="900844"/>
              </a:lnTo>
            </a:path>
          </a:pathLst>
        </a:custGeom>
        <a:noFill/>
        <a:ln w="12700" cap="flat" cmpd="sng" algn="ctr">
          <a:solidFill>
            <a:schemeClr val="accent5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44F42F-85AB-4996-9C40-F3086C5FB557}">
      <dsp:nvSpPr>
        <dsp:cNvPr id="0" name=""/>
        <dsp:cNvSpPr/>
      </dsp:nvSpPr>
      <dsp:spPr>
        <a:xfrm>
          <a:off x="4803422" y="0"/>
          <a:ext cx="1264355" cy="739219"/>
        </a:xfrm>
        <a:prstGeom prst="rect">
          <a:avLst/>
        </a:prstGeom>
        <a:solidFill>
          <a:schemeClr val="accent5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Μνήμη ΙΙΙ</a:t>
          </a:r>
        </a:p>
      </dsp:txBody>
      <dsp:txXfrm>
        <a:off x="4803422" y="0"/>
        <a:ext cx="1264355" cy="739219"/>
      </dsp:txXfrm>
    </dsp:sp>
    <dsp:sp modelId="{334CFA20-4193-4664-8103-73100357B7F3}">
      <dsp:nvSpPr>
        <dsp:cNvPr id="0" name=""/>
        <dsp:cNvSpPr/>
      </dsp:nvSpPr>
      <dsp:spPr>
        <a:xfrm>
          <a:off x="1143992" y="1640063"/>
          <a:ext cx="3026713" cy="1649055"/>
        </a:xfrm>
        <a:prstGeom prst="rect">
          <a:avLst/>
        </a:prstGeom>
        <a:solidFill>
          <a:schemeClr val="accent5">
            <a:tint val="99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l-GR" sz="1600" kern="1200" dirty="0"/>
            <a:t>Έκδηλη ή συνειδητή – όλη η διαδικασία της μάθησης που απαιτεί την προσοχή μας πχ ιστορικές γνώσεις</a:t>
          </a:r>
        </a:p>
      </dsp:txBody>
      <dsp:txXfrm>
        <a:off x="1143992" y="1640063"/>
        <a:ext cx="3026713" cy="1649055"/>
      </dsp:txXfrm>
    </dsp:sp>
    <dsp:sp modelId="{6338630F-EED5-4004-9FE5-8A4A55A3092F}">
      <dsp:nvSpPr>
        <dsp:cNvPr id="0" name=""/>
        <dsp:cNvSpPr/>
      </dsp:nvSpPr>
      <dsp:spPr>
        <a:xfrm>
          <a:off x="2938867" y="3714413"/>
          <a:ext cx="1857871" cy="928935"/>
        </a:xfrm>
        <a:prstGeom prst="rect">
          <a:avLst/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l-GR" sz="1600" kern="1200"/>
            <a:t>Σημασιολογική: τεκμηριωμένη γνώση</a:t>
          </a:r>
          <a:endParaRPr lang="el-GR" sz="1600" kern="1200" dirty="0"/>
        </a:p>
      </dsp:txBody>
      <dsp:txXfrm>
        <a:off x="2938867" y="3714413"/>
        <a:ext cx="1857871" cy="928935"/>
      </dsp:txXfrm>
    </dsp:sp>
    <dsp:sp modelId="{A82DC00E-607B-4D2E-A155-56891F5C0C0C}">
      <dsp:nvSpPr>
        <dsp:cNvPr id="0" name=""/>
        <dsp:cNvSpPr/>
      </dsp:nvSpPr>
      <dsp:spPr>
        <a:xfrm>
          <a:off x="558061" y="4396614"/>
          <a:ext cx="2027717" cy="928935"/>
        </a:xfrm>
        <a:prstGeom prst="rect">
          <a:avLst/>
        </a:prstGeom>
        <a:solidFill>
          <a:schemeClr val="accent5">
            <a:tint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Calibri" panose="020F0502020204030204" pitchFamily="34" charset="0"/>
            <a:buNone/>
          </a:pPr>
          <a:r>
            <a:rPr lang="el-GR" sz="1600" kern="1200" dirty="0"/>
            <a:t>Επεισοδιακή: προσωπικά βιώματα , συμμέτοχή</a:t>
          </a:r>
        </a:p>
      </dsp:txBody>
      <dsp:txXfrm>
        <a:off x="558061" y="4396614"/>
        <a:ext cx="2027717" cy="928935"/>
      </dsp:txXfrm>
    </dsp:sp>
    <dsp:sp modelId="{797C1E2E-D680-4E03-8C43-B6685DEBB187}">
      <dsp:nvSpPr>
        <dsp:cNvPr id="0" name=""/>
        <dsp:cNvSpPr/>
      </dsp:nvSpPr>
      <dsp:spPr>
        <a:xfrm>
          <a:off x="6448158" y="1660983"/>
          <a:ext cx="3110503" cy="1756171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Άδηλη ή ασυνείδητη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l-GR" sz="1600" kern="1200" dirty="0"/>
            <a:t>«μνήμη αντιληπτικών και κινητικών δεξιοτήτων»  πχ γνώση που αποκτήθηκε εμπειρικά ποδήλατο, γραμματική</a:t>
          </a:r>
        </a:p>
      </dsp:txBody>
      <dsp:txXfrm>
        <a:off x="6448158" y="1660983"/>
        <a:ext cx="3110503" cy="17561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0DD40BE5-F188-4B90-8D25-FBCE85B41EF8}" type="datetime1">
              <a:rPr lang="el-GR" smtClean="0"/>
              <a:t>1/10/2025</a:t>
            </a:fld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87A8100-2D96-4CBC-9A09-B5A1A3AE53A6}" type="datetime1">
              <a:rPr lang="el-GR" smtClean="0"/>
              <a:t>1/10/2025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l"/>
              <a:t>Κάντε κλικ για επεξεργασία των στυλ κειμένου του υποδείγματος</a:t>
            </a:r>
            <a:endParaRPr lang="en-US"/>
          </a:p>
          <a:p>
            <a:pPr lvl="1" rtl="0"/>
            <a:r>
              <a:rPr lang="el"/>
              <a:t>Δεύτερου επιπέδου</a:t>
            </a:r>
          </a:p>
          <a:p>
            <a:pPr lvl="2" rtl="0"/>
            <a:r>
              <a:rPr lang="el"/>
              <a:t>Τρίτου επιπέδου</a:t>
            </a:r>
          </a:p>
          <a:p>
            <a:pPr lvl="3" rtl="0"/>
            <a:r>
              <a:rPr lang="el"/>
              <a:t>Τέταρτου επιπέδου</a:t>
            </a:r>
          </a:p>
          <a:p>
            <a:pPr lvl="4" rtl="0"/>
            <a:r>
              <a:rPr lang="el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Το πείραμα με τις πειραγμένες φωτογραφίες  και το </a:t>
            </a:r>
            <a:r>
              <a:rPr lang="el-GR" dirty="0" err="1"/>
              <a:t>πειραμα</a:t>
            </a:r>
            <a:r>
              <a:rPr lang="el-GR" dirty="0"/>
              <a:t> της ανάκρισης με το όπλο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/>
            <a:fld id="{F87A8100-2D96-4CBC-9A09-B5A1A3AE53A6}" type="datetime1">
              <a:rPr lang="el-GR" smtClean="0"/>
              <a:t>1/10/2025</a:t>
            </a:fld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7A705E3-E620-489D-9973-6221209A4B3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8205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10" name="Ορθογώνιο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Ορθογώνιο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Ορθογώνιο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Ομάδα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Ευθεία γραμμή σύνδεσης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Ευθεία γραμμή σύνδεσης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Ευθεία γραμμή σύνδεσης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0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20" name="Θέση ημερομηνίας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C71C264D-C0A2-4845-B03C-DEB4FF68BDB8}" type="datetime1">
              <a:rPr lang="el-GR" smtClean="0"/>
              <a:t>1/10/2025</a:t>
            </a:fld>
            <a:endParaRPr lang="en-US" dirty="0"/>
          </a:p>
        </p:txBody>
      </p:sp>
      <p:sp>
        <p:nvSpPr>
          <p:cNvPr id="21" name="Σύμβολο κράτησης θέσης υποσέλιδου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22" name="Σύμβολο κράτησης θέσης αριθμού διαφάνειας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Ορθογώνιο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 useBgFill="1">
        <p:nvSpPr>
          <p:cNvPr id="23" name="Ορθογώνιο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Ορθογώνιο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Ορθογώνιο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Autofit/>
          </a:bodyPr>
          <a:lstStyle>
            <a:lvl1pPr algn="ctr">
              <a:lnSpc>
                <a:spcPct val="83000"/>
              </a:lnSpc>
              <a:defRPr lang="en-US" sz="60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grpSp>
        <p:nvGrpSpPr>
          <p:cNvPr id="16" name="Ομάδα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Ευθεία γραμμή σύνδεσης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Ευθεία γραμμή σύνδεσης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Ευθεία γραμμή σύνδεσης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659D29F7-5CBA-4408-9DA4-0BE9487C52BA}" type="datetime1">
              <a:rPr lang="el-GR" smtClean="0"/>
              <a:t>1/10/2025</a:t>
            </a:fld>
            <a:endParaRPr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l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EC5CC67F-1D3F-482B-B40D-B9513136EE0E}" type="datetime1">
              <a:rPr lang="el-GR" smtClean="0"/>
              <a:t>1/10/2025</a:t>
            </a:fld>
            <a:endParaRPr lang="en-US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02F16B12-7CBF-4CDF-89FA-F8A36048EF63}" type="datetime1">
              <a:rPr lang="el-GR" smtClean="0"/>
              <a:t>1/10/2025</a:t>
            </a:fld>
            <a:endParaRPr lang="en-US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919D905-D926-4C7C-8880-7B55EA2B77E6}" type="datetime1">
              <a:rPr lang="el-GR" smtClean="0"/>
              <a:t>1/10/2025</a:t>
            </a:fld>
            <a:endParaRPr lang="en-US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Ορθογώνιο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600" b="0" kern="1200" cap="none" spc="0" baseline="0" dirty="0">
                <a:solidFill>
                  <a:schemeClr val="tx1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6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  <p:sp>
        <p:nvSpPr>
          <p:cNvPr id="8" name="Θέση ημερομηνίας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90E49723-07F5-4196-B746-D4577DEF9F35}" type="datetime1">
              <a:rPr lang="el-GR" smtClean="0"/>
              <a:t>1/10/2025</a:t>
            </a:fld>
            <a:endParaRPr lang="en-US"/>
          </a:p>
        </p:txBody>
      </p:sp>
      <p:sp>
        <p:nvSpPr>
          <p:cNvPr id="9" name="Θέση υποσέλιδου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1" name="Θέση αριθμού διαφάνειας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Θέση εικόνας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l" dirty="0"/>
              <a:t>Κάντε κλικ στο εικονίδιο για</a:t>
            </a:r>
            <a:r>
              <a:rPr lang="en-US" dirty="0"/>
              <a:t> </a:t>
            </a:r>
            <a:r>
              <a:rPr lang="el" dirty="0"/>
              <a:t>να</a:t>
            </a:r>
            <a:r>
              <a:rPr lang="en-US" dirty="0"/>
              <a:t> </a:t>
            </a:r>
            <a:r>
              <a:rPr lang="el" dirty="0"/>
              <a:t>προσθέσετε μια εικόνα</a:t>
            </a:r>
            <a:endParaRPr lang="en-US" dirty="0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7DBC2A1D-E707-49C4-802A-804FFACFEA1A}" type="datetime1">
              <a:rPr lang="el-GR" smtClean="0"/>
              <a:t>1/10/2025</a:t>
            </a:fld>
            <a:endParaRPr lang="en-US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2600" b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l-GR"/>
              <a:t>Στυλ κειμένου υποδείγματος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45598D92-8F34-4B63-81A0-6F258440B286}" type="datetime1">
              <a:rPr lang="el-GR" smtClean="0"/>
              <a:t>1/10/2025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 rtl="0"/>
            <a:r>
              <a:rPr lang="el-GR"/>
              <a:t>Στυλ κειμένου υποδείγματος</a:t>
            </a:r>
          </a:p>
          <a:p>
            <a:pPr lvl="1" rtl="0"/>
            <a:r>
              <a:rPr lang="el-GR"/>
              <a:t>Δεύτερο επίπεδο</a:t>
            </a:r>
          </a:p>
          <a:p>
            <a:pPr lvl="2" rtl="0"/>
            <a:r>
              <a:rPr lang="el-GR"/>
              <a:t>Τρίτο επίπεδο</a:t>
            </a:r>
          </a:p>
          <a:p>
            <a:pPr lvl="3" rtl="0"/>
            <a:r>
              <a:rPr lang="el-GR"/>
              <a:t>Τέταρτο επίπεδο</a:t>
            </a:r>
          </a:p>
          <a:p>
            <a:pPr lvl="4" rtl="0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C0DA57F-A696-4650-BF26-36BD05691E9F}" type="datetime1">
              <a:rPr lang="el-GR" smtClean="0"/>
              <a:t>1/10/2025</a:t>
            </a:fld>
            <a:endParaRPr lang="en-US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Ορθογώνιο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Ορθογώνιο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l"/>
              <a:t>Κάντε κλικ για να επεξεργαστείτε το Στυλ κύριου τίτλου</a:t>
            </a:r>
            <a:endParaRPr lang="en-US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l"/>
              <a:t>Κάντε κλικ για επεξεργασία των στυλ κειμένου του υποδείγματος</a:t>
            </a:r>
          </a:p>
          <a:p>
            <a:pPr lvl="1" rtl="0"/>
            <a:r>
              <a:rPr lang="el"/>
              <a:t>Δεύτερου επιπέδου</a:t>
            </a:r>
          </a:p>
          <a:p>
            <a:pPr lvl="2" rtl="0"/>
            <a:r>
              <a:rPr lang="el"/>
              <a:t>Τρίτου επιπέδου</a:t>
            </a:r>
          </a:p>
          <a:p>
            <a:pPr lvl="3" rtl="0"/>
            <a:r>
              <a:rPr lang="el"/>
              <a:t>Τέταρτου επιπέδου</a:t>
            </a:r>
          </a:p>
          <a:p>
            <a:pPr lvl="4" rtl="0"/>
            <a:r>
              <a:rPr lang="el"/>
              <a:t>Πέμπτου επιπέδου</a:t>
            </a:r>
            <a:endParaRPr lang="en-US" dirty="0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10BF56E-831B-45E4-8E39-FD5C7E7805B5}" type="datetime1">
              <a:rPr lang="el-GR" smtClean="0"/>
              <a:t>1/10/2025</a:t>
            </a:fld>
            <a:endParaRPr lang="en-US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4B7E4EF-A1BD-40F4-AB7B-04F084DD99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Εικόνα 5" descr="Ένα κοντινό πλάνο σε λογότυπο&#10;&#10;Αυτόματη δημιουργία περιγραφής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Ορθογώνιο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Ορθογώνιο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 rtlCol="0">
            <a:noAutofit/>
          </a:bodyPr>
          <a:lstStyle/>
          <a:p>
            <a:pPr rtl="0"/>
            <a:r>
              <a:rPr lang="el-GR" sz="3600" dirty="0" err="1">
                <a:solidFill>
                  <a:schemeClr val="tx1"/>
                </a:solidFill>
              </a:rPr>
              <a:t>Βασικα</a:t>
            </a:r>
            <a:r>
              <a:rPr lang="el-GR" sz="3600" dirty="0">
                <a:solidFill>
                  <a:schemeClr val="tx1"/>
                </a:solidFill>
              </a:rPr>
              <a:t> </a:t>
            </a:r>
            <a:r>
              <a:rPr lang="el-GR" sz="3600" dirty="0" err="1">
                <a:solidFill>
                  <a:schemeClr val="tx1"/>
                </a:solidFill>
              </a:rPr>
              <a:t>διαγνωστικα</a:t>
            </a:r>
            <a:r>
              <a:rPr lang="el-GR" sz="3600" dirty="0">
                <a:solidFill>
                  <a:schemeClr val="tx1"/>
                </a:solidFill>
              </a:rPr>
              <a:t> </a:t>
            </a:r>
            <a:r>
              <a:rPr lang="el-GR" sz="3600" dirty="0" err="1">
                <a:solidFill>
                  <a:schemeClr val="tx1"/>
                </a:solidFill>
              </a:rPr>
              <a:t>επιτευγματα</a:t>
            </a:r>
            <a:r>
              <a:rPr lang="el-GR" sz="3600" dirty="0">
                <a:solidFill>
                  <a:schemeClr val="tx1"/>
                </a:solidFill>
              </a:rPr>
              <a:t> των </a:t>
            </a:r>
            <a:r>
              <a:rPr lang="el-GR" sz="3600" dirty="0" err="1">
                <a:solidFill>
                  <a:schemeClr val="tx1"/>
                </a:solidFill>
              </a:rPr>
              <a:t>συγχρονων</a:t>
            </a:r>
            <a:r>
              <a:rPr lang="el-GR" sz="3600" dirty="0">
                <a:solidFill>
                  <a:schemeClr val="tx1"/>
                </a:solidFill>
              </a:rPr>
              <a:t> </a:t>
            </a:r>
            <a:r>
              <a:rPr lang="el-GR" sz="3600" dirty="0" err="1">
                <a:solidFill>
                  <a:schemeClr val="tx1"/>
                </a:solidFill>
              </a:rPr>
              <a:t>νευροεπιστημων</a:t>
            </a:r>
            <a:endParaRPr lang="el" sz="3600" dirty="0">
              <a:solidFill>
                <a:schemeClr val="tx1"/>
              </a:solidFill>
            </a:endParaRP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293270"/>
            <a:ext cx="4775075" cy="559656"/>
          </a:xfrm>
        </p:spPr>
        <p:txBody>
          <a:bodyPr rtlCol="0">
            <a:normAutofit fontScale="77500" lnSpcReduction="20000"/>
          </a:bodyPr>
          <a:lstStyle/>
          <a:p>
            <a:pPr rtl="0">
              <a:spcAft>
                <a:spcPts val="600"/>
              </a:spcAft>
            </a:pPr>
            <a:r>
              <a:rPr lang="el" dirty="0">
                <a:solidFill>
                  <a:schemeClr val="tx1"/>
                </a:solidFill>
              </a:rPr>
              <a:t>Κοτζαμπασάκης Δημήτρης </a:t>
            </a:r>
            <a:r>
              <a:rPr lang="en-US" dirty="0">
                <a:solidFill>
                  <a:schemeClr val="tx1"/>
                </a:solidFill>
              </a:rPr>
              <a:t>MD PhD MSc</a:t>
            </a:r>
          </a:p>
          <a:p>
            <a:pPr rtl="0">
              <a:spcAft>
                <a:spcPts val="600"/>
              </a:spcAft>
            </a:pPr>
            <a:r>
              <a:rPr lang="el-GR" dirty="0">
                <a:solidFill>
                  <a:schemeClr val="tx1"/>
                </a:solidFill>
              </a:rPr>
              <a:t>Χειρουργός Ωτορινολαρυγγολόγος</a:t>
            </a:r>
            <a:endParaRPr lang="el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01B8DF7-302D-3104-1032-A103FC1DE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Νευροεπιστήμες</a:t>
            </a:r>
            <a:r>
              <a:rPr lang="el-GR" dirty="0"/>
              <a:t> - ορισμός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C0E95BF0-5D9F-1A5A-A877-0F93764A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800" dirty="0"/>
              <a:t>« Το σύνολο των επιστημών που ερευνούν την ανάπτυξη, ανατομία, δομή, λειτουργία, φυσιολογία, βιοχημεία, φαρμακολογία και παθολογία του νευρικού συστήματος»</a:t>
            </a:r>
          </a:p>
          <a:p>
            <a:pPr marL="0" indent="0">
              <a:buNone/>
            </a:pPr>
            <a:endParaRPr lang="el-GR" sz="2800" dirty="0"/>
          </a:p>
          <a:p>
            <a:r>
              <a:rPr lang="el-GR" sz="2400" dirty="0"/>
              <a:t>Νευρικό σύστημα:</a:t>
            </a:r>
          </a:p>
          <a:p>
            <a:pPr>
              <a:buFontTx/>
              <a:buChar char="-"/>
            </a:pPr>
            <a:r>
              <a:rPr lang="el-GR" sz="2400" dirty="0"/>
              <a:t>Εγκέφαλος</a:t>
            </a:r>
          </a:p>
          <a:p>
            <a:pPr>
              <a:buFontTx/>
              <a:buChar char="-"/>
            </a:pPr>
            <a:r>
              <a:rPr lang="el-GR" sz="2400" dirty="0"/>
              <a:t>Νωτιαίος μυελός</a:t>
            </a:r>
          </a:p>
          <a:p>
            <a:pPr>
              <a:buFontTx/>
              <a:buChar char="-"/>
            </a:pPr>
            <a:r>
              <a:rPr lang="el-GR" sz="2400" dirty="0"/>
              <a:t>Νεύρα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A069A138-EF98-C631-BD4C-608EA03C4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6B12-7CBF-4CDF-89FA-F8A36048EF63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86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6AC7D37-BC6F-CA91-3CED-5F585F26A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Εγκέφαλος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940BB706-4B63-F9AD-1961-8B0433C20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Ο εγκέφαλος είναι ΕΚΠΛΗΚΤΙΚΟΣ! </a:t>
            </a:r>
          </a:p>
          <a:p>
            <a:r>
              <a:rPr lang="el-GR" sz="2400" dirty="0"/>
              <a:t>Το πιο θαυμαστό όργανο του ανθρώπινου σώματος!</a:t>
            </a:r>
          </a:p>
          <a:p>
            <a:r>
              <a:rPr lang="el-GR" sz="2400" dirty="0"/>
              <a:t>10</a:t>
            </a:r>
            <a:r>
              <a:rPr lang="el-GR" sz="2400" baseline="30000" dirty="0"/>
              <a:t>15</a:t>
            </a:r>
            <a:r>
              <a:rPr lang="el-GR" sz="2400" dirty="0"/>
              <a:t> </a:t>
            </a:r>
            <a:r>
              <a:rPr lang="el-GR" sz="2400" dirty="0" err="1"/>
              <a:t>νευρωνικές</a:t>
            </a:r>
            <a:r>
              <a:rPr lang="el-GR" sz="2400" dirty="0"/>
              <a:t> συνδέσεις σε ένα δαιδαλώδες σύστημα κέντρων πληροφοριών και «καλωδίων» επικοινωνίας</a:t>
            </a:r>
          </a:p>
          <a:p>
            <a:r>
              <a:rPr lang="el-GR" sz="2400" dirty="0"/>
              <a:t>Ταυτόχρονη επεξεργασία εκατομμυρίων δεδομένων – </a:t>
            </a:r>
            <a:r>
              <a:rPr lang="el-GR" sz="2400" dirty="0" err="1"/>
              <a:t>Υπερυπολογιστής</a:t>
            </a:r>
            <a:r>
              <a:rPr lang="el-GR" sz="2400" dirty="0"/>
              <a:t> που δεν κατευθύνει μόνο την σκέψη (</a:t>
            </a:r>
            <a:r>
              <a:rPr lang="en-US" sz="2400" dirty="0" err="1"/>
              <a:t>chatgpt</a:t>
            </a:r>
            <a:r>
              <a:rPr lang="el-GR" sz="2400" dirty="0"/>
              <a:t>) αλλά και αισθητηριακά, διαπροσωπικά, βιολογικά δεδομένα</a:t>
            </a:r>
          </a:p>
          <a:p>
            <a:endParaRPr lang="el-GR" dirty="0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6C89268C-E553-5127-B152-DFE7E6F18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6B12-7CBF-4CDF-89FA-F8A36048EF63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036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7DF1A5-A18D-CC00-F2AD-517128DD64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Εγκέφαλος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CB6A2F28-B724-44D4-595D-85748971BB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95060" y="2103438"/>
            <a:ext cx="2807555" cy="3748087"/>
          </a:xfrm>
          <a:prstGeom prst="rect">
            <a:avLst/>
          </a:prstGeom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0A06EA3-8F9C-D677-FDD4-7DEC0BB17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08617" y="2103438"/>
            <a:ext cx="5316583" cy="3748722"/>
          </a:xfrm>
        </p:spPr>
        <p:txBody>
          <a:bodyPr/>
          <a:lstStyle/>
          <a:p>
            <a:r>
              <a:rPr lang="en-US" b="1" dirty="0"/>
              <a:t>10</a:t>
            </a:r>
            <a:r>
              <a:rPr lang="el-GR" b="1" dirty="0"/>
              <a:t>.000.000.000.000.000</a:t>
            </a:r>
            <a:r>
              <a:rPr lang="en-US" b="1" dirty="0"/>
              <a:t> </a:t>
            </a:r>
            <a:r>
              <a:rPr lang="el-GR" dirty="0"/>
              <a:t>συνδέσεις !</a:t>
            </a:r>
          </a:p>
          <a:p>
            <a:r>
              <a:rPr lang="el-GR" dirty="0"/>
              <a:t>Βασικές λειτουργίες ζωής</a:t>
            </a:r>
          </a:p>
          <a:p>
            <a:r>
              <a:rPr lang="el-GR" dirty="0"/>
              <a:t>Αισθητηριακά δεδομένα </a:t>
            </a:r>
          </a:p>
          <a:p>
            <a:pPr>
              <a:buFontTx/>
              <a:buChar char="-"/>
            </a:pPr>
            <a:r>
              <a:rPr lang="el-GR" dirty="0"/>
              <a:t>Όραση</a:t>
            </a:r>
          </a:p>
          <a:p>
            <a:pPr>
              <a:buFontTx/>
              <a:buChar char="-"/>
            </a:pPr>
            <a:r>
              <a:rPr lang="el-GR" dirty="0"/>
              <a:t>Όσφρηση</a:t>
            </a:r>
          </a:p>
          <a:p>
            <a:pPr>
              <a:buFontTx/>
              <a:buChar char="-"/>
            </a:pPr>
            <a:r>
              <a:rPr lang="el-GR" dirty="0"/>
              <a:t>Ακοή</a:t>
            </a:r>
          </a:p>
          <a:p>
            <a:pPr>
              <a:buFontTx/>
              <a:buChar char="-"/>
            </a:pPr>
            <a:r>
              <a:rPr lang="el-GR" dirty="0"/>
              <a:t>Γεύση </a:t>
            </a:r>
          </a:p>
          <a:p>
            <a:pPr>
              <a:buFontTx/>
              <a:buChar char="-"/>
            </a:pPr>
            <a:r>
              <a:rPr lang="el-GR" dirty="0"/>
              <a:t>Αφή</a:t>
            </a:r>
          </a:p>
          <a:p>
            <a:pPr>
              <a:buFontTx/>
              <a:buChar char="-"/>
            </a:pP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1C0935C-07EC-5BA7-3C3A-225EE6170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7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46B0F27A-73AF-42D7-8975-37923C242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Εγκέφαλος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54A59B4-CF2B-5894-C6AF-01251215B58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Κινητικότητα</a:t>
            </a:r>
          </a:p>
          <a:p>
            <a:r>
              <a:rPr lang="el-GR" dirty="0"/>
              <a:t>Βιολογικές ανάγκες </a:t>
            </a:r>
          </a:p>
          <a:p>
            <a:r>
              <a:rPr lang="el-GR" dirty="0"/>
              <a:t>Ρύθμιση ομοιόστασης</a:t>
            </a:r>
          </a:p>
          <a:p>
            <a:r>
              <a:rPr lang="el-GR" dirty="0"/>
              <a:t>Ανώτερες λειτουργίες </a:t>
            </a:r>
          </a:p>
          <a:p>
            <a:pPr>
              <a:buFontTx/>
              <a:buChar char="-"/>
            </a:pPr>
            <a:r>
              <a:rPr lang="el-GR" dirty="0"/>
              <a:t>Σκέψη</a:t>
            </a:r>
          </a:p>
          <a:p>
            <a:pPr>
              <a:buFontTx/>
              <a:buChar char="-"/>
            </a:pPr>
            <a:r>
              <a:rPr lang="el-GR" dirty="0"/>
              <a:t>Λόγος</a:t>
            </a:r>
          </a:p>
          <a:p>
            <a:pPr>
              <a:buFontTx/>
              <a:buChar char="-"/>
            </a:pPr>
            <a:r>
              <a:rPr lang="el-GR" dirty="0"/>
              <a:t>Συναίσθημα</a:t>
            </a:r>
          </a:p>
          <a:p>
            <a:pPr>
              <a:buFontTx/>
              <a:buChar char="-"/>
            </a:pPr>
            <a:r>
              <a:rPr lang="el-GR" dirty="0"/>
              <a:t>Μνήμη</a:t>
            </a:r>
          </a:p>
          <a:p>
            <a:pPr>
              <a:buFontTx/>
              <a:buChar char="-"/>
            </a:pPr>
            <a:endParaRPr lang="el-GR" dirty="0"/>
          </a:p>
        </p:txBody>
      </p:sp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178C2AAC-03DA-A7B4-983B-031B06854EE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D098980C-8D65-D653-7092-7762B46D55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6B12-7CBF-4CDF-89FA-F8A36048EF63}" type="datetime1">
              <a:rPr lang="el-GR" smtClean="0"/>
              <a:t>1/10/2025</a:t>
            </a:fld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939B12B-8B7C-02DD-5070-F26B1A1BA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5306" y="1920240"/>
            <a:ext cx="6219894" cy="3770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341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B7CB72-37C7-C7E5-0C2E-49CDEBFCA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Εγκέφαλος	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743B3A-1586-AAB6-1120-7930B93A9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1800" dirty="0"/>
              <a:t>Εκούσιες και ακούσιες λειτουργίες</a:t>
            </a:r>
          </a:p>
          <a:p>
            <a:r>
              <a:rPr lang="el-GR" sz="1800" dirty="0"/>
              <a:t>Συνδυαστικά ή όχι</a:t>
            </a:r>
          </a:p>
          <a:p>
            <a:r>
              <a:rPr lang="el-GR" sz="1800" dirty="0"/>
              <a:t>Π.χ. Λόγος:</a:t>
            </a:r>
          </a:p>
          <a:p>
            <a:pPr>
              <a:buFontTx/>
              <a:buChar char="-"/>
            </a:pPr>
            <a:r>
              <a:rPr lang="el-GR" sz="1800" dirty="0"/>
              <a:t>Σκέψη</a:t>
            </a:r>
          </a:p>
          <a:p>
            <a:pPr>
              <a:buFontTx/>
              <a:buChar char="-"/>
            </a:pPr>
            <a:r>
              <a:rPr lang="el-GR" sz="1800" dirty="0"/>
              <a:t>Κινητικότητα (γλώσσα, γνάθος, φώνηση)</a:t>
            </a:r>
          </a:p>
          <a:p>
            <a:pPr>
              <a:buFontTx/>
              <a:buChar char="-"/>
            </a:pPr>
            <a:r>
              <a:rPr lang="el-GR" sz="1800" dirty="0"/>
              <a:t>Αισθητικότητα (που πρέπει να βρίσκεται σωστά η γλώσσα μου;</a:t>
            </a:r>
          </a:p>
          <a:p>
            <a:pPr marL="0" indent="0">
              <a:buNone/>
            </a:pPr>
            <a:r>
              <a:rPr lang="el-GR" sz="1800" dirty="0"/>
              <a:t>   πως πρέπει αν τοποθετήσω τα χείλη μου;)</a:t>
            </a:r>
          </a:p>
          <a:p>
            <a:pPr>
              <a:buFontTx/>
              <a:buChar char="-"/>
            </a:pPr>
            <a:r>
              <a:rPr lang="el-GR" sz="1800" dirty="0"/>
              <a:t>Ακοή (το λέω σωστά;, ένταση φωνής)</a:t>
            </a:r>
          </a:p>
          <a:p>
            <a:pPr>
              <a:buFontTx/>
              <a:buChar char="-"/>
            </a:pPr>
            <a:r>
              <a:rPr lang="el-GR" sz="1800" dirty="0"/>
              <a:t>Συντονιστικό «κέντρο» ομιλίας</a:t>
            </a:r>
          </a:p>
          <a:p>
            <a:pPr>
              <a:buFontTx/>
              <a:buChar char="-"/>
            </a:pPr>
            <a:endParaRPr lang="el-GR" dirty="0"/>
          </a:p>
          <a:p>
            <a:pPr>
              <a:buFontTx/>
              <a:buChar char="-"/>
            </a:pP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1907712-E8B5-359B-7703-5E46F4350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8B47C4CE-95EA-8D1C-C24E-35F6208F2F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102" y="600831"/>
            <a:ext cx="4737463" cy="342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797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A6F113-A660-8051-9D2F-1B80D635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Νωτιαίος Μυελός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6AA9340-139C-A83A-D164-2191BED688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5336" y="2651760"/>
            <a:ext cx="5273040" cy="3849624"/>
          </a:xfrm>
        </p:spPr>
        <p:txBody>
          <a:bodyPr/>
          <a:lstStyle/>
          <a:p>
            <a:r>
              <a:rPr lang="el-GR" sz="2000" dirty="0"/>
              <a:t>Η «διασύνδεση» του εγκεφάλου με το υπόλοιπο σώμα</a:t>
            </a:r>
          </a:p>
          <a:p>
            <a:r>
              <a:rPr lang="el-GR" sz="2000" dirty="0"/>
              <a:t>Προσαγωγοί – </a:t>
            </a:r>
            <a:r>
              <a:rPr lang="el-GR" sz="2000" dirty="0" err="1"/>
              <a:t>απαγωγοί</a:t>
            </a:r>
            <a:r>
              <a:rPr lang="el-GR" sz="2000" dirty="0"/>
              <a:t> νευρώνες</a:t>
            </a:r>
          </a:p>
          <a:p>
            <a:r>
              <a:rPr lang="el-GR" sz="2000" dirty="0"/>
              <a:t>Προσαγωγές νευρικές ίνες - Μεταφορά πληροφοριών </a:t>
            </a:r>
            <a:r>
              <a:rPr lang="el-GR" sz="2000" dirty="0" err="1"/>
              <a:t>Σώμα</a:t>
            </a:r>
            <a:r>
              <a:rPr lang="el-GR" sz="2000" dirty="0" err="1">
                <a:sym typeface="Wingdings" panose="05000000000000000000" pitchFamily="2" charset="2"/>
              </a:rPr>
              <a:t>εγκέφαλο</a:t>
            </a:r>
            <a:endParaRPr lang="el-GR" sz="2000" dirty="0">
              <a:sym typeface="Wingdings" panose="05000000000000000000" pitchFamily="2" charset="2"/>
            </a:endParaRPr>
          </a:p>
          <a:p>
            <a:r>
              <a:rPr lang="el-GR" sz="2000" dirty="0">
                <a:sym typeface="Wingdings" panose="05000000000000000000" pitchFamily="2" charset="2"/>
              </a:rPr>
              <a:t>Απαγωγές νευρικές ίνες - </a:t>
            </a:r>
            <a:r>
              <a:rPr lang="el-GR" sz="2000" dirty="0" err="1">
                <a:sym typeface="Wingdings" panose="05000000000000000000" pitchFamily="2" charset="2"/>
              </a:rPr>
              <a:t>Εγκέφαλοσώμα</a:t>
            </a:r>
            <a:endParaRPr lang="el-GR" sz="2000" dirty="0">
              <a:sym typeface="Wingdings" panose="05000000000000000000" pitchFamily="2" charset="2"/>
            </a:endParaRPr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D220C3BA-3987-137D-D22A-203DA886F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13D0FBA0-D8F7-0C08-1545-15292F3DD1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9564" y="1567542"/>
            <a:ext cx="2887218" cy="3849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619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7AE30E-25C1-78E0-0C78-1B3EA5180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Νεύρα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0714460-B3D1-6913-AD84-A6851EFF8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909" y="3104606"/>
            <a:ext cx="5183521" cy="3849624"/>
          </a:xfrm>
        </p:spPr>
        <p:txBody>
          <a:bodyPr>
            <a:normAutofit/>
          </a:bodyPr>
          <a:lstStyle/>
          <a:p>
            <a:r>
              <a:rPr lang="el-GR" sz="1800" dirty="0"/>
              <a:t>Οι τελικές απολήξεις του νευρικού συστήματος</a:t>
            </a:r>
          </a:p>
          <a:p>
            <a:r>
              <a:rPr lang="el-GR" sz="1800" dirty="0"/>
              <a:t>Λαμβάνουν ή στέλνουν την τελική πληροφορία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8B89A25-2099-7AB4-F8AD-C39A31018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D451303-E445-8F99-5753-0E7443600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5485" y="1191169"/>
            <a:ext cx="4475661" cy="4475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7620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EC94FE5-901D-2FED-D6D4-E199927E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59417"/>
            <a:ext cx="10058400" cy="1371600"/>
          </a:xfrm>
        </p:spPr>
        <p:txBody>
          <a:bodyPr/>
          <a:lstStyle/>
          <a:p>
            <a:pPr algn="ctr"/>
            <a:r>
              <a:rPr lang="el-GR" dirty="0"/>
              <a:t>Τοπογραφία του εγκεφάλου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674AC41B-E0B5-4AD3-18B7-A92F00AA2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28489" y="1253348"/>
            <a:ext cx="5091867" cy="4964572"/>
          </a:xfrm>
          <a:prstGeom prst="rect">
            <a:avLst/>
          </a:prstGeom>
        </p:spPr>
      </p:pic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04F9560-F537-F1AE-2A2C-1C1AC18DD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865F2E8-5479-0A38-B0CC-12955EB170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8603" y="2198713"/>
            <a:ext cx="4576082" cy="3268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4893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D200820-3AE7-89BB-4683-8CCF5B835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3314" y="285304"/>
            <a:ext cx="10058400" cy="1371600"/>
          </a:xfrm>
        </p:spPr>
        <p:txBody>
          <a:bodyPr/>
          <a:lstStyle/>
          <a:p>
            <a:r>
              <a:rPr lang="el-GR" dirty="0"/>
              <a:t>Τοπογραφία εγκεφάλου</a:t>
            </a:r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3013413D-B2BF-9C8C-5886-4A30304F01E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67244" y="1650274"/>
            <a:ext cx="4040778" cy="4359488"/>
          </a:xfrm>
          <a:prstGeom prst="rect">
            <a:avLst/>
          </a:prstGeom>
        </p:spPr>
      </p:pic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83039FD-1F1F-B716-070C-B8216308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D3AE8274-FEB8-1678-BA4D-FF11AB99C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9489" y="1650274"/>
            <a:ext cx="3896450" cy="441351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893A1E2-FA8F-33DB-F472-891355A51F77}"/>
              </a:ext>
            </a:extLst>
          </p:cNvPr>
          <p:cNvSpPr txBox="1"/>
          <p:nvPr/>
        </p:nvSpPr>
        <p:spPr>
          <a:xfrm>
            <a:off x="1602376" y="6009762"/>
            <a:ext cx="38840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Αισθητηριακός </a:t>
            </a:r>
            <a:r>
              <a:rPr lang="el-GR" dirty="0" err="1"/>
              <a:t>ανθρωπίσκος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766163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7AABECA-A357-77B0-B888-976F27EBD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pic>
        <p:nvPicPr>
          <p:cNvPr id="10" name="Θέση περιεχομένου 9">
            <a:extLst>
              <a:ext uri="{FF2B5EF4-FFF2-40B4-BE49-F238E27FC236}">
                <a16:creationId xmlns:a16="http://schemas.microsoft.com/office/drawing/2014/main" id="{87E30EEE-83FD-5445-7035-738FA0864E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12125" y="457200"/>
            <a:ext cx="7567749" cy="597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948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A996F30-2CB1-5983-32A1-983704BDC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68286" y="2743200"/>
            <a:ext cx="10058400" cy="1371600"/>
          </a:xfrm>
        </p:spPr>
        <p:txBody>
          <a:bodyPr/>
          <a:lstStyle/>
          <a:p>
            <a:r>
              <a:rPr lang="el-GR" dirty="0"/>
              <a:t>Ανώτερες λειτουργίες εγκεφάλου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3E52E72-1743-DDB9-9870-3B3BE940D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98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C766A7-6B7A-DA0B-34C0-473BC96979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E571374-7A16-A86C-24BA-D3139E396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04188"/>
            <a:ext cx="10058400" cy="3849624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Συνείδηση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Προσοχή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Σκέψη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Γλώσσα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Αντίληψη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Μνήμη</a:t>
            </a:r>
          </a:p>
          <a:p>
            <a:pPr marL="0" marR="0" lvl="0" indent="0" algn="ctr" defTabSz="914400" rtl="0" eaLnBrk="1" fontAlgn="auto" latinLnBrk="0" hangingPunct="1">
              <a:lnSpc>
                <a:spcPct val="110000"/>
              </a:lnSpc>
              <a:spcBef>
                <a:spcPts val="90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Tx/>
              <a:buFont typeface="Garamond" pitchFamily="18" charset="0"/>
              <a:buNone/>
              <a:tabLst/>
              <a:defRPr/>
            </a:pPr>
            <a:r>
              <a:rPr kumimoji="0" lang="el-G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Συναίσθημα </a:t>
            </a:r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F2DD047-E264-09A8-C88E-48F6BE4279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366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Θέση περιεχομένου 4">
            <a:extLst>
              <a:ext uri="{FF2B5EF4-FFF2-40B4-BE49-F238E27FC236}">
                <a16:creationId xmlns:a16="http://schemas.microsoft.com/office/drawing/2014/main" id="{887B8BF2-F5E9-F414-0BCD-BBBD3A889E3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2826887"/>
              </p:ext>
            </p:extLst>
          </p:nvPr>
        </p:nvGraphicFramePr>
        <p:xfrm>
          <a:off x="597160" y="642594"/>
          <a:ext cx="5598368" cy="39081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AD42A62-53FC-F71E-8ABA-A930F83AF0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B97E5292-7BD6-3207-0D8D-0B4955DC39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8116938"/>
              </p:ext>
            </p:extLst>
          </p:nvPr>
        </p:nvGraphicFramePr>
        <p:xfrm>
          <a:off x="6195528" y="-95957"/>
          <a:ext cx="5802490" cy="5322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41471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AB26F062-7F19-3784-B0F0-13DE80BA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9D905-D926-4C7C-8880-7B55EA2B77E6}" type="datetime1">
              <a:rPr lang="el-GR" smtClean="0"/>
              <a:t>1/10/2025</a:t>
            </a:fld>
            <a:endParaRPr lang="en-US"/>
          </a:p>
        </p:txBody>
      </p:sp>
      <p:graphicFrame>
        <p:nvGraphicFramePr>
          <p:cNvPr id="3" name="Διάγραμμα 2">
            <a:extLst>
              <a:ext uri="{FF2B5EF4-FFF2-40B4-BE49-F238E27FC236}">
                <a16:creationId xmlns:a16="http://schemas.microsoft.com/office/drawing/2014/main" id="{470A28A1-1F8F-A8BB-8FF8-B15A2B3B4C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2654174"/>
              </p:ext>
            </p:extLst>
          </p:nvPr>
        </p:nvGraphicFramePr>
        <p:xfrm>
          <a:off x="699911" y="719666"/>
          <a:ext cx="108712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92505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03594F-3522-50D6-0959-C33EAE66D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l-GR" dirty="0"/>
              <a:t>Αμνησία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124C18-A7A3-82C4-596E-BCC4F66105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Αμνησία: μερική ή ολική απώλεια ανάκτησης μνήμης</a:t>
            </a:r>
          </a:p>
          <a:p>
            <a:endParaRPr lang="el-GR" sz="2400" dirty="0"/>
          </a:p>
          <a:p>
            <a:r>
              <a:rPr lang="el-GR" sz="2400" dirty="0"/>
              <a:t>Παλίνδρομη αμνησία: επιλεκτική απώλεια μνήμης για ένα διάστημα πριν από κάποιο γεγονός πχ ατύχημα</a:t>
            </a:r>
          </a:p>
          <a:p>
            <a:endParaRPr lang="el-GR" sz="2400" dirty="0"/>
          </a:p>
          <a:p>
            <a:r>
              <a:rPr lang="el-GR" sz="2400" dirty="0"/>
              <a:t>Πρόδρομη : η αδυναμία να καταχωρηθούν νέες πληροφορίες στο μνημονικό σύστημα</a:t>
            </a:r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89D837B-0F08-8558-11A2-F715007FC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660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5DD99A3-E511-8FA4-A2EB-86D037C47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333022"/>
            <a:ext cx="10058400" cy="1371600"/>
          </a:xfrm>
        </p:spPr>
        <p:txBody>
          <a:bodyPr/>
          <a:lstStyle/>
          <a:p>
            <a:pPr algn="ctr"/>
            <a:r>
              <a:rPr lang="el-GR" dirty="0"/>
              <a:t>Διαδικασία «εγγραφής» μνήμης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8A4EE17-26CF-377F-1CEF-BEE6B0423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423" y="1704622"/>
            <a:ext cx="11108266" cy="4696178"/>
          </a:xfrm>
        </p:spPr>
        <p:txBody>
          <a:bodyPr>
            <a:normAutofit/>
          </a:bodyPr>
          <a:lstStyle/>
          <a:p>
            <a:r>
              <a:rPr lang="el-GR" sz="2000" dirty="0"/>
              <a:t>Οι αναμνήσεις εν γένει, είναι αποτυπώσεις στο νευρικό ιστό. </a:t>
            </a:r>
          </a:p>
          <a:p>
            <a:endParaRPr lang="el-GR" sz="2000" dirty="0"/>
          </a:p>
          <a:p>
            <a:r>
              <a:rPr lang="el-GR" sz="2000" dirty="0"/>
              <a:t>Αλλάζει – τροποποιείται για τον σκοπό αυτό.  Αλληλοεπιδρούν διαφορετικές περιοχές και άλλοτε ενισχύονται άλλοτε σβήνουν. Εμπλουτίζονται με νέα γεγονότα και διαγράφονται επιλεκτικά όταν συμβαίνει κάποιο γεγονός ή προσπαθούμε να αποκλείσουμε κάποιες μνήμες πχ </a:t>
            </a:r>
            <a:r>
              <a:rPr lang="en-US" sz="2000" dirty="0"/>
              <a:t>PTSD</a:t>
            </a:r>
            <a:endParaRPr lang="el-GR" sz="2000" dirty="0"/>
          </a:p>
          <a:p>
            <a:endParaRPr lang="el-GR" sz="2000" dirty="0"/>
          </a:p>
          <a:p>
            <a:r>
              <a:rPr lang="el-GR" sz="2000" dirty="0"/>
              <a:t>Οποιαδήποτε διαδικασία μάθησης περιλαμβάνει αισθητηριακά δεδομένα τα οποία «τροποποιούν» την λειτουργία συγκεκριμένων νευρώνων στον εγκέφαλο σχηματίζοντας σκέψη – μνήμη. </a:t>
            </a:r>
          </a:p>
          <a:p>
            <a:pPr marL="0" indent="0" algn="ctr">
              <a:buNone/>
            </a:pPr>
            <a:endParaRPr lang="el-GR" sz="2000" dirty="0"/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E605EFE-CE36-4A5D-5185-E44CE52DCF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98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71CCA2-39A7-AE69-3F82-AF2825A6B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Οπτικά ερεθίσματα	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9528F3B-DA6C-2759-A152-6A19D153D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9296400" cy="4196080"/>
          </a:xfrm>
        </p:spPr>
        <p:txBody>
          <a:bodyPr numCol="2">
            <a:normAutofit fontScale="47500" lnSpcReduction="20000"/>
          </a:bodyPr>
          <a:lstStyle/>
          <a:p>
            <a:r>
              <a:rPr lang="el-GR" sz="4500" dirty="0"/>
              <a:t>Ινιακός φλοιός</a:t>
            </a:r>
          </a:p>
          <a:p>
            <a:r>
              <a:rPr lang="el-GR" sz="4500" dirty="0"/>
              <a:t>Το οπτικό ερέθισμα, περνά πολλά στάδια επεξεργασίας</a:t>
            </a:r>
          </a:p>
          <a:p>
            <a:pPr>
              <a:buFontTx/>
              <a:buChar char="-"/>
            </a:pPr>
            <a:r>
              <a:rPr lang="el-GR" sz="4500" dirty="0"/>
              <a:t>Φωτεινότητα</a:t>
            </a:r>
          </a:p>
          <a:p>
            <a:pPr>
              <a:buFontTx/>
              <a:buChar char="-"/>
            </a:pPr>
            <a:r>
              <a:rPr lang="el-GR" sz="4500" dirty="0"/>
              <a:t>Χρώμα</a:t>
            </a:r>
          </a:p>
          <a:p>
            <a:pPr>
              <a:buFontTx/>
              <a:buChar char="-"/>
            </a:pPr>
            <a:r>
              <a:rPr lang="el-GR" sz="4500" dirty="0"/>
              <a:t>Σχήμα</a:t>
            </a:r>
          </a:p>
          <a:p>
            <a:pPr>
              <a:buFontTx/>
              <a:buChar char="-"/>
            </a:pPr>
            <a:r>
              <a:rPr lang="el-GR" sz="4500" dirty="0"/>
              <a:t>Μέγεθος</a:t>
            </a:r>
          </a:p>
          <a:p>
            <a:pPr>
              <a:buFontTx/>
              <a:buChar char="-"/>
            </a:pPr>
            <a:r>
              <a:rPr lang="el-GR" sz="4500" dirty="0"/>
              <a:t>Ταχύτητα</a:t>
            </a:r>
          </a:p>
          <a:p>
            <a:pPr>
              <a:buFontTx/>
              <a:buChar char="-"/>
            </a:pPr>
            <a:r>
              <a:rPr lang="el-GR" sz="4500" dirty="0"/>
              <a:t>Απειλή;</a:t>
            </a:r>
          </a:p>
          <a:p>
            <a:pPr>
              <a:buFontTx/>
              <a:buChar char="-"/>
            </a:pPr>
            <a:endParaRPr lang="el-GR" sz="4500" dirty="0"/>
          </a:p>
          <a:p>
            <a:pPr>
              <a:buFontTx/>
              <a:buChar char="-"/>
            </a:pPr>
            <a:endParaRPr lang="el-GR" sz="4500" dirty="0"/>
          </a:p>
          <a:p>
            <a:pPr>
              <a:buFontTx/>
              <a:buChar char="-"/>
            </a:pPr>
            <a:endParaRPr lang="el-GR" sz="4500" dirty="0"/>
          </a:p>
          <a:p>
            <a:pPr>
              <a:buFontTx/>
              <a:buChar char="-"/>
            </a:pPr>
            <a:endParaRPr lang="el-GR" sz="4500" dirty="0"/>
          </a:p>
          <a:p>
            <a:pPr>
              <a:buFontTx/>
              <a:buChar char="-"/>
            </a:pPr>
            <a:r>
              <a:rPr lang="el-GR" sz="4500" dirty="0"/>
              <a:t>Ενεργοποίηση αντανακλαστικών</a:t>
            </a:r>
          </a:p>
          <a:p>
            <a:pPr>
              <a:buFontTx/>
              <a:buChar char="-"/>
            </a:pPr>
            <a:r>
              <a:rPr lang="el-GR" sz="4500" dirty="0"/>
              <a:t>Αξιολόγηση σημαντικότητας ερεθίσματος</a:t>
            </a:r>
          </a:p>
          <a:p>
            <a:pPr>
              <a:buFontTx/>
              <a:buChar char="-"/>
            </a:pPr>
            <a:endParaRPr lang="el-GR" sz="4500" dirty="0"/>
          </a:p>
          <a:p>
            <a:pPr>
              <a:buFont typeface="Wingdings" panose="05000000000000000000" pitchFamily="2" charset="2"/>
              <a:buChar char="Ø"/>
            </a:pPr>
            <a:r>
              <a:rPr lang="el-GR" sz="4500" dirty="0"/>
              <a:t>Εγγραφή στη μνήμη; Και αν ναι σε ποια; Βραχύχρονη; Μακρόχρονη;</a:t>
            </a:r>
          </a:p>
          <a:p>
            <a:pPr>
              <a:buFontTx/>
              <a:buChar char="-"/>
            </a:pP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184EB7D-D460-D7DB-DF50-DD670D48E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28DD216-2B50-7F79-F13B-0FD3C5578B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470" y="457200"/>
            <a:ext cx="3373730" cy="27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492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CD7130-D9A4-F801-2CAB-CC91AF34A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Νευροπλαστικότητα</a:t>
            </a:r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08BC41CF-61A1-511E-54A1-9A3CE52E5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D5EE523C-C041-FE0A-DED9-8BC7793E502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066800" y="3172718"/>
            <a:ext cx="1028982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Μάθηση/Εκπαίδευση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η εκμάθηση μιας νέας γλώσσας ή μουσικού οργάνου αλλάζει τις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νευρωνικές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συνδέσεις.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Αισθητηριακή προσαρμογή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άτομα με απώλεια όρασης αναπτύσσουν αυξημένη ακοή/αφή.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Αποκατάσταση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μετά από εγκεφαλικό ή τραύμα, ο εγκέφαλος μπορεί να αναδιοργανωθεί και να επανακτήσει λειτουργίες με φυσικοθεραπεία ή </a:t>
            </a:r>
            <a:r>
              <a:rPr kumimoji="0" lang="el-GR" altLang="el-GR" sz="1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λογοθεραπεία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l-GR" altLang="el-G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l-GR" altLang="el-GR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Ψυχοθεραπεία</a:t>
            </a:r>
            <a:r>
              <a:rPr kumimoji="0" lang="el-GR" altLang="el-G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 μελέτες δείχνουν αλλαγές στη δραστηριότητα και δομή του εγκεφάλου μετά από συστηματική εξάσκηση.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E13D413E-83BC-9A3B-F8BC-8F98E9AE1B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5090" y="457200"/>
            <a:ext cx="2614749" cy="2614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413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DB1927-554C-B186-63F9-5D8B201F5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/>
              <a:t>Νευροπλαστικότητα</a:t>
            </a:r>
            <a:r>
              <a:rPr lang="el-GR" dirty="0"/>
              <a:t> ≠</a:t>
            </a:r>
            <a:r>
              <a:rPr lang="el-GR" dirty="0" err="1"/>
              <a:t>Ευαλωτότητα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EEED50-806C-F62C-7394-67CE968A4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1800" dirty="0"/>
              <a:t>Εγκέφαλος: υπέροχες λειτουργίες και δυνατότητες ΑΛΛΑ σημαντικά «κενά ασφαλείας»</a:t>
            </a:r>
          </a:p>
          <a:p>
            <a:r>
              <a:rPr lang="el-GR" sz="1800" dirty="0"/>
              <a:t>Τα αισθητηριακά ερεθίσματα επιδέχονται πολλών εξωγενών παρεμβάσεων είτε ακούσια είτε εκούσια</a:t>
            </a:r>
          </a:p>
          <a:p>
            <a:r>
              <a:rPr lang="el-GR" sz="1800" dirty="0"/>
              <a:t>Ο εγκέφαλος έχει την ιδιότητα να κατηγοριοποιεί σε ομάδες μνήμης ανάλογα με το αν ταιριάζουν στην ήδη υπάρχουσα μνημονική κατάσταση</a:t>
            </a:r>
          </a:p>
          <a:p>
            <a:r>
              <a:rPr lang="el-GR" sz="1800" dirty="0"/>
              <a:t>Στην προσπάθεια αυτή παραλλάσσει ή τροποποιεί μνήμες για να εφαρμόσουν στις ομάδες αυτές</a:t>
            </a:r>
          </a:p>
          <a:p>
            <a:r>
              <a:rPr lang="el-GR" sz="1800" dirty="0"/>
              <a:t>Διαδικασία ασταθής πολλές φορές που επηρεάζεται ιδιαίτερα σε καταστάσεις : συναισθηματική φόρτιση, στρες</a:t>
            </a:r>
          </a:p>
          <a:p>
            <a:r>
              <a:rPr lang="el-GR" sz="1800" dirty="0"/>
              <a:t>Πειράματα μνήμης φωτογραφίες 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BD7871C-BCAA-8E86-BEE2-7B2FCEF94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701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A24D81-80E2-E58E-30CD-D5810B89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Παράδειγμα	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CAA9902-A1DE-4942-8FC7-B88BC1624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3248296"/>
            <a:ext cx="10058400" cy="2704447"/>
          </a:xfrm>
        </p:spPr>
        <p:txBody>
          <a:bodyPr/>
          <a:lstStyle/>
          <a:p>
            <a:r>
              <a:rPr lang="el-GR" sz="2000" dirty="0"/>
              <a:t>Σύλληψη υπόπτου – αναγνώριση από μάρτυρα</a:t>
            </a:r>
            <a:endParaRPr lang="en-US" sz="2000" dirty="0"/>
          </a:p>
          <a:p>
            <a:r>
              <a:rPr lang="el-GR" sz="2000" dirty="0"/>
              <a:t>Ο δράστης κρατούσε μαχαίρι στο έγκλημα</a:t>
            </a:r>
          </a:p>
          <a:p>
            <a:r>
              <a:rPr lang="el-GR" sz="2000" dirty="0"/>
              <a:t>Ρωτά ο δικαστής τον μάρτυρα ο οποίος είναι σε εμφανή κατάσταση στρες:</a:t>
            </a:r>
          </a:p>
          <a:p>
            <a:pPr marL="0" indent="0">
              <a:buNone/>
            </a:pPr>
            <a:r>
              <a:rPr lang="el-GR" sz="2000" dirty="0"/>
              <a:t> « και τι πιστόλι κρατούσε ο δράστης είπατε;»</a:t>
            </a:r>
          </a:p>
          <a:p>
            <a:r>
              <a:rPr lang="el-GR" sz="2000" dirty="0"/>
              <a:t>Απαντά ο μάρτυρας : « νομίζω κρατούσε ένα περίστροφο τύπου </a:t>
            </a:r>
            <a:r>
              <a:rPr lang="en-US" sz="2000" dirty="0"/>
              <a:t>colt</a:t>
            </a:r>
            <a:r>
              <a:rPr lang="el-GR" sz="2000" dirty="0"/>
              <a:t>»…</a:t>
            </a:r>
          </a:p>
          <a:p>
            <a:endParaRPr lang="el-GR" dirty="0"/>
          </a:p>
          <a:p>
            <a:endParaRPr lang="el-GR" dirty="0"/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B913418-AB0F-6D26-E6CC-505210F98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49B40FC-E4D0-C01E-9939-D78337DD9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7486" y="553357"/>
            <a:ext cx="4380411" cy="292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65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950DDD-B0E5-525C-E99D-17C6F7257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Διαγνωστικά εργαλεία στις </a:t>
            </a:r>
            <a:r>
              <a:rPr lang="el-GR" dirty="0" err="1"/>
              <a:t>νευροεπιστήμες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16B59A-E6F2-160E-59D5-A50A2548BD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l-GR" sz="2000" dirty="0"/>
              <a:t>Απεικόνιση ανατομικών δομών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000" dirty="0"/>
              <a:t>Απεικόνιση βλαβών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/>
              <a:t>Τραύμα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/>
              <a:t>Αγγειακά επεισόδια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l-GR" sz="2000" dirty="0"/>
              <a:t>Όγκοι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000" dirty="0"/>
              <a:t>Καταγραφή , ερμηνεία ηλεκτροφυσιολογίας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000" dirty="0"/>
              <a:t>Γονιδιακός έλεγχος παθήσεων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l-GR" sz="2000" dirty="0">
                <a:highlight>
                  <a:srgbClr val="FFFF00"/>
                </a:highlight>
              </a:rPr>
              <a:t>Λειτουργικότητα του εγκεφάλου 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42FBEFC-7902-8C79-F88A-7776E362E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DB1616F-9BB1-00FD-2293-8E51085B21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9326" y="2358253"/>
            <a:ext cx="4398577" cy="2466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290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D5A7A58-05F1-F7FF-0F4E-D4E44DA55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5840" y="1582446"/>
            <a:ext cx="10058400" cy="1371600"/>
          </a:xfrm>
        </p:spPr>
        <p:txBody>
          <a:bodyPr/>
          <a:lstStyle/>
          <a:p>
            <a:pPr algn="ctr"/>
            <a:r>
              <a:rPr lang="el-GR" dirty="0"/>
              <a:t>Απεικονιστικές μέθοδοι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44D0C8F-0893-005A-23EB-F9296491F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6B12-7CBF-4CDF-89FA-F8A36048EF63}" type="datetime1">
              <a:rPr lang="el-GR" smtClean="0"/>
              <a:t>1/10/2025</a:t>
            </a:fld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77DB4AFB-0829-DDA2-5422-2C729B36F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395" y="3429000"/>
            <a:ext cx="4051663" cy="212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63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C16B119-D451-C159-4662-B135A38D4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Αξονική τομογραφία	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723786FA-9B53-6FFB-3AB5-C4B411613A1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084423" y="2014194"/>
            <a:ext cx="4664075" cy="2815935"/>
          </a:xfrm>
          <a:prstGeom prst="rect">
            <a:avLst/>
          </a:prstGeom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303F393-0E08-B7BF-372A-12E30998DE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66948" y="2014194"/>
            <a:ext cx="4663440" cy="3749040"/>
          </a:xfrm>
        </p:spPr>
        <p:txBody>
          <a:bodyPr/>
          <a:lstStyle/>
          <a:p>
            <a:r>
              <a:rPr lang="el-GR" dirty="0"/>
              <a:t>Η αξονική τομογραφία (</a:t>
            </a:r>
            <a:r>
              <a:rPr lang="el-GR" b="1" dirty="0"/>
              <a:t>CT </a:t>
            </a:r>
            <a:r>
              <a:rPr lang="el-GR" b="1" dirty="0" err="1"/>
              <a:t>scan</a:t>
            </a:r>
            <a:r>
              <a:rPr lang="el-GR" b="1" dirty="0"/>
              <a:t> – </a:t>
            </a:r>
            <a:r>
              <a:rPr lang="el-GR" b="1" dirty="0" err="1"/>
              <a:t>Computed</a:t>
            </a:r>
            <a:r>
              <a:rPr lang="el-GR" b="1" dirty="0"/>
              <a:t> </a:t>
            </a:r>
            <a:r>
              <a:rPr lang="el-GR" b="1" dirty="0" err="1"/>
              <a:t>Tomography</a:t>
            </a:r>
            <a:r>
              <a:rPr lang="el-GR" dirty="0"/>
              <a:t>) ανακαλύφθηκε στις αρχές της δεκαετίας του </a:t>
            </a:r>
            <a:r>
              <a:rPr lang="el-GR" b="1" dirty="0"/>
              <a:t>1970</a:t>
            </a:r>
            <a:r>
              <a:rPr lang="el-GR" dirty="0"/>
              <a:t>.</a:t>
            </a:r>
          </a:p>
          <a:p>
            <a:r>
              <a:rPr lang="el-GR" dirty="0"/>
              <a:t>Χρησιμοποιεί ακτίνες Χ (ακτινοβολία)</a:t>
            </a:r>
          </a:p>
          <a:p>
            <a:r>
              <a:rPr lang="el-GR" dirty="0"/>
              <a:t>Εξαιρετικές διαγνωστικές ανατομικές εικόνες</a:t>
            </a:r>
          </a:p>
          <a:p>
            <a:r>
              <a:rPr lang="el-GR" dirty="0"/>
              <a:t>Π.χ. Εγκεφαλικά επεισόδια, τραύμα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319B938A-BD3E-E0B2-341D-FF37780D5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400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>
            <a:extLst>
              <a:ext uri="{FF2B5EF4-FFF2-40B4-BE49-F238E27FC236}">
                <a16:creationId xmlns:a16="http://schemas.microsoft.com/office/drawing/2014/main" id="{4C5746B3-C692-7B2C-D846-015742F5B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Μαγνητική τομογραφία	</a:t>
            </a:r>
          </a:p>
        </p:txBody>
      </p:sp>
      <p:sp>
        <p:nvSpPr>
          <p:cNvPr id="9" name="Θέση περιεχομένου 8">
            <a:extLst>
              <a:ext uri="{FF2B5EF4-FFF2-40B4-BE49-F238E27FC236}">
                <a16:creationId xmlns:a16="http://schemas.microsoft.com/office/drawing/2014/main" id="{99CF2143-BF60-79C7-FB0A-0BB664CCD2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b="1" dirty="0"/>
              <a:t>Ευρεία διάδοση:</a:t>
            </a:r>
            <a:r>
              <a:rPr lang="el-GR" dirty="0"/>
              <a:t> Από τις αρχές της δεκαετίας του </a:t>
            </a:r>
            <a:r>
              <a:rPr lang="el-GR" b="1" dirty="0"/>
              <a:t>1980</a:t>
            </a:r>
            <a:r>
              <a:rPr lang="el-GR" dirty="0"/>
              <a:t> η MRI άρχισε να μπαίνει σε νοσοκομεία.</a:t>
            </a:r>
          </a:p>
          <a:p>
            <a:r>
              <a:rPr lang="el-GR" dirty="0"/>
              <a:t>Χρησιμοποιεί μαγνητικά πεδία και καταγράφει τον συντονισμό των κυττάρων.</a:t>
            </a:r>
          </a:p>
          <a:p>
            <a:r>
              <a:rPr lang="el-GR" dirty="0"/>
              <a:t>Χωρίς ακτινοβολία</a:t>
            </a:r>
          </a:p>
          <a:p>
            <a:r>
              <a:rPr lang="el-GR" dirty="0"/>
              <a:t>Όγκοι, πολλαπλή σκλήρυνση, ανωμαλίες εγκεφάλου – καλύτερη απεικόνιση του εγκεφάλου</a:t>
            </a:r>
            <a:r>
              <a:rPr lang="en-US" dirty="0"/>
              <a:t>,</a:t>
            </a:r>
            <a:r>
              <a:rPr lang="el-GR" dirty="0"/>
              <a:t> ως ιστός</a:t>
            </a:r>
          </a:p>
        </p:txBody>
      </p:sp>
      <p:pic>
        <p:nvPicPr>
          <p:cNvPr id="11" name="Θέση περιεχομένου 10">
            <a:extLst>
              <a:ext uri="{FF2B5EF4-FFF2-40B4-BE49-F238E27FC236}">
                <a16:creationId xmlns:a16="http://schemas.microsoft.com/office/drawing/2014/main" id="{2411FDFE-62B0-BB50-6E7E-3A53AAD7F9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61125" y="2665710"/>
            <a:ext cx="4664075" cy="2623542"/>
          </a:xfrm>
          <a:prstGeom prst="rect">
            <a:avLst/>
          </a:prstGeom>
        </p:spPr>
      </p:pic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ED13E0AF-E6A8-032F-4F9F-78B6E7323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5CC67F-1D3F-482B-B40D-B9513136EE0E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548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90E6CBE-84E6-DB56-9E60-3B11D2169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fMRI – Functional Magnetic Resonance Imaging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E653911-BCEB-F310-4404-8D436AF347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Καταγραφή εγκεφαλικής λειτουργίας μέσω ροής αίματος</a:t>
            </a:r>
            <a:endParaRPr lang="en-US" dirty="0"/>
          </a:p>
          <a:p>
            <a:r>
              <a:rPr lang="el-GR" dirty="0"/>
              <a:t>Χρησιμοποιεί ταυτόχρονα μαγνητικά πεδία και καταγράφει ταυτόχρονα τον συντονισμό αλλά και την ενεργό αιμάτωση της περιοχής που «ενεργοποιείται» περισσότερο. </a:t>
            </a:r>
          </a:p>
          <a:p>
            <a:r>
              <a:rPr lang="el-GR" dirty="0"/>
              <a:t>Μη επεμβατική μέθοδος</a:t>
            </a:r>
            <a:endParaRPr lang="en-US" dirty="0"/>
          </a:p>
          <a:p>
            <a:r>
              <a:rPr lang="el-GR" b="1" u="sng" dirty="0">
                <a:highlight>
                  <a:srgbClr val="FFFF00"/>
                </a:highlight>
              </a:rPr>
              <a:t>Μελέτη γνωστικών λειτουργιών</a:t>
            </a:r>
            <a:r>
              <a:rPr lang="el-GR" dirty="0"/>
              <a:t>, </a:t>
            </a:r>
            <a:r>
              <a:rPr lang="el-GR" dirty="0" err="1"/>
              <a:t>προεγχειρητικός</a:t>
            </a:r>
            <a:r>
              <a:rPr lang="el-GR" dirty="0"/>
              <a:t> σχεδιασμός</a:t>
            </a:r>
            <a:endParaRPr lang="en-US" dirty="0"/>
          </a:p>
          <a:p>
            <a:endParaRPr lang="el-GR" dirty="0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20B21080-DD9D-A142-2A80-12CAB82CA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  <p:pic>
        <p:nvPicPr>
          <p:cNvPr id="2050" name="Picture 2" descr="fMRI Resources — American Society of Functional Neuroradiology">
            <a:extLst>
              <a:ext uri="{FF2B5EF4-FFF2-40B4-BE49-F238E27FC236}">
                <a16:creationId xmlns:a16="http://schemas.microsoft.com/office/drawing/2014/main" id="{0CEC0303-A9A3-0D9F-A41A-6BD89D02D17F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2481943"/>
            <a:ext cx="5074572" cy="2767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107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ED2B332-8599-DB11-6507-DB43DF7D9A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PET – Positron Emission Tomography</a:t>
            </a:r>
            <a:br>
              <a:rPr lang="en-US" dirty="0"/>
            </a:br>
            <a:r>
              <a:rPr lang="en-US" dirty="0"/>
              <a:t>(</a:t>
            </a:r>
            <a:r>
              <a:rPr lang="el-GR" dirty="0"/>
              <a:t>τομογραφία εκπομπής ποζιτρονίων)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B65DA46-797A-C146-7F35-2897175A6BC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Καταγραφή μεταβολικών διεργασιών με ραδιοϊσότοπα</a:t>
            </a:r>
          </a:p>
          <a:p>
            <a:r>
              <a:rPr lang="el-GR" dirty="0"/>
              <a:t>Εντοπίζονται περιοχές με μεγαλύτερο μεταβολισμό </a:t>
            </a:r>
          </a:p>
          <a:p>
            <a:r>
              <a:rPr lang="el-GR" dirty="0"/>
              <a:t>Το ραδιοϊσότοπο είναι συνδεδεμένο σε γλυκόζη και εισέρχεται στα κύτταρα που την καταναλώνουν περισσότερο, εκπέμποντας μεγαλύτερη ακτινοβολία</a:t>
            </a:r>
          </a:p>
          <a:p>
            <a:r>
              <a:rPr lang="el-GR" dirty="0" err="1"/>
              <a:t>Alzheimer</a:t>
            </a:r>
            <a:r>
              <a:rPr lang="el-GR" dirty="0"/>
              <a:t>, </a:t>
            </a:r>
            <a:r>
              <a:rPr lang="el-GR" dirty="0" err="1"/>
              <a:t>Parkinson</a:t>
            </a:r>
            <a:r>
              <a:rPr lang="el-GR" dirty="0"/>
              <a:t>, όγκοι</a:t>
            </a:r>
            <a:endParaRPr lang="en-US" dirty="0"/>
          </a:p>
          <a:p>
            <a:r>
              <a:rPr lang="el-GR" dirty="0"/>
              <a:t>Όχι ιδιαίτερα καλή για γνωστικές λειτουργίες</a:t>
            </a:r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FF19FEC5-EF47-A142-EFAA-F317891B155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61125" y="2566264"/>
            <a:ext cx="4664075" cy="2822435"/>
          </a:xfrm>
          <a:prstGeom prst="rect">
            <a:avLst/>
          </a:prstGeom>
        </p:spPr>
      </p:pic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EED12E14-9AAA-C970-ED42-D246B51E0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6034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C9F1894-CA1D-0CFA-3E5B-6A1E1E030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DTI - </a:t>
            </a:r>
            <a:r>
              <a:rPr lang="el-GR" dirty="0"/>
              <a:t>Απεικόνιση Διάχυσης </a:t>
            </a:r>
            <a:r>
              <a:rPr lang="el-GR" dirty="0" err="1"/>
              <a:t>Τανυστή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2447E39-A3F9-6D03-7F4F-714DD316263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Είναι μια εξειδικευμένη τεχνική της </a:t>
            </a:r>
            <a:r>
              <a:rPr lang="el-GR" b="1" dirty="0"/>
              <a:t>μαγνητικής τομογραφίας (MRI)</a:t>
            </a:r>
            <a:r>
              <a:rPr lang="el-GR" dirty="0"/>
              <a:t>, η οποία μετρά τη διάχυση (δηλαδή την κίνηση) των μορίων νερού μέσα στους ιστούς.</a:t>
            </a:r>
            <a:endParaRPr lang="en-US" dirty="0"/>
          </a:p>
          <a:p>
            <a:r>
              <a:rPr lang="el-GR" dirty="0"/>
              <a:t>Χαρτογράφηση νευρικών ινών (λευκή ουσία) μέσω MRI</a:t>
            </a:r>
            <a:endParaRPr lang="en-US" dirty="0"/>
          </a:p>
          <a:p>
            <a:r>
              <a:rPr lang="el-GR" dirty="0"/>
              <a:t>Σκλήρυνση κατά πλάκας, τραυματισμοί εγκεφάλου</a:t>
            </a:r>
          </a:p>
        </p:txBody>
      </p:sp>
      <p:pic>
        <p:nvPicPr>
          <p:cNvPr id="7" name="Θέση περιεχομένου 6">
            <a:extLst>
              <a:ext uri="{FF2B5EF4-FFF2-40B4-BE49-F238E27FC236}">
                <a16:creationId xmlns:a16="http://schemas.microsoft.com/office/drawing/2014/main" id="{2F3AFFF2-72A9-5A31-2B58-B6E074EDDF0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88162" y="2449996"/>
            <a:ext cx="4237038" cy="2775260"/>
          </a:xfrm>
          <a:prstGeom prst="rect">
            <a:avLst/>
          </a:prstGeom>
        </p:spPr>
      </p:pic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454ED93-5B61-A12A-D7D7-A8F61D8C5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585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7B2AAF4-068E-1CFC-2D9B-884889CD3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285876"/>
            <a:ext cx="10058400" cy="1371600"/>
          </a:xfrm>
        </p:spPr>
        <p:txBody>
          <a:bodyPr/>
          <a:lstStyle/>
          <a:p>
            <a:pPr algn="ctr"/>
            <a:r>
              <a:rPr lang="el-GR" dirty="0"/>
              <a:t>Ηλεκτροφυσιολογία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5D8ABED-8180-6159-31AD-3FFB3A95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6B12-7CBF-4CDF-89FA-F8A36048EF63}" type="datetime1">
              <a:rPr lang="el-GR" smtClean="0"/>
              <a:t>1/10/2025</a:t>
            </a:fld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A64E570A-FEF3-6E43-4099-88A650021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0" y="3274695"/>
            <a:ext cx="3810000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3419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BDD7390-D4F5-9AB6-E94F-526CE699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EEG - </a:t>
            </a:r>
            <a:r>
              <a:rPr lang="el-GR" dirty="0"/>
              <a:t>Ηλεκτροεγκεφαλογράφημα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589FED3-DBCD-E0A7-D71A-448F123F20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Καταγραφή ηλεκτρικής δραστηριότητας του εγκεφάλου</a:t>
            </a:r>
          </a:p>
          <a:p>
            <a:r>
              <a:rPr lang="el-GR" dirty="0"/>
              <a:t>Τοποθέτηση ηλεκτροδίων στο κεφάλι του ασθενούς και καταγραφή σε χαρτί</a:t>
            </a:r>
          </a:p>
          <a:p>
            <a:r>
              <a:rPr lang="el-GR" dirty="0"/>
              <a:t>Επιληψία, διαταραχές ύπνου, </a:t>
            </a:r>
            <a:r>
              <a:rPr lang="el-GR" dirty="0">
                <a:highlight>
                  <a:srgbClr val="FFFF00"/>
                </a:highlight>
              </a:rPr>
              <a:t>παρακολούθηση εγκεφαλικής λειτουργίας</a:t>
            </a:r>
          </a:p>
          <a:p>
            <a:r>
              <a:rPr lang="el-GR" dirty="0"/>
              <a:t>Ανιχνευτές ψεύδους κύμα </a:t>
            </a:r>
            <a:r>
              <a:rPr lang="en-US" dirty="0"/>
              <a:t>P300</a:t>
            </a:r>
            <a:endParaRPr lang="el-GR" dirty="0"/>
          </a:p>
        </p:txBody>
      </p:sp>
      <p:pic>
        <p:nvPicPr>
          <p:cNvPr id="6" name="Θέση περιεχομένου 5">
            <a:extLst>
              <a:ext uri="{FF2B5EF4-FFF2-40B4-BE49-F238E27FC236}">
                <a16:creationId xmlns:a16="http://schemas.microsoft.com/office/drawing/2014/main" id="{F6D7CA3A-2702-0D5B-F3EF-2AE9E5CED6D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461125" y="2638327"/>
            <a:ext cx="4664075" cy="2678309"/>
          </a:xfrm>
          <a:prstGeom prst="rect">
            <a:avLst/>
          </a:prstGeom>
        </p:spPr>
      </p:pic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45BCB46-E575-37B5-016B-F98088597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2808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88B30CF-3186-29DF-4786-F4BE6A6A1A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1382822"/>
            <a:ext cx="10058400" cy="1371600"/>
          </a:xfrm>
        </p:spPr>
        <p:txBody>
          <a:bodyPr/>
          <a:lstStyle/>
          <a:p>
            <a:pPr algn="ctr"/>
            <a:r>
              <a:rPr lang="el-GR" dirty="0" err="1"/>
              <a:t>Νευρογενετική</a:t>
            </a:r>
            <a:r>
              <a:rPr lang="el-GR" dirty="0"/>
              <a:t> και μοριακή</a:t>
            </a:r>
            <a:r>
              <a:rPr lang="en-US" dirty="0"/>
              <a:t> </a:t>
            </a:r>
            <a:r>
              <a:rPr lang="el-GR" dirty="0"/>
              <a:t>διάγνωση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CC0AD37C-4256-867A-A580-95F2EC97A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A1508A45-F74D-38B9-43D2-F3A5CBA238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498" y="3429000"/>
            <a:ext cx="4443004" cy="2497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338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CCDCA06C-3FF8-8584-8B96-68D11DA7A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Γενετικοί έλεγχοι και </a:t>
            </a:r>
            <a:r>
              <a:rPr lang="el-GR" dirty="0" err="1"/>
              <a:t>βιοδείκτες</a:t>
            </a:r>
            <a:endParaRPr lang="el-GR" dirty="0"/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DD920F4C-F420-FB40-FD8B-A9914F62E15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l-GR" dirty="0"/>
              <a:t>Ανίχνευση γονιδιακών μεταλλάξεων / έλεγχος επιπέδων </a:t>
            </a:r>
            <a:r>
              <a:rPr lang="el-GR" dirty="0" err="1"/>
              <a:t>βιοδεικτών</a:t>
            </a:r>
            <a:r>
              <a:rPr lang="el-GR" dirty="0"/>
              <a:t> στον οργανισμό</a:t>
            </a:r>
          </a:p>
          <a:p>
            <a:r>
              <a:rPr lang="el-GR" dirty="0"/>
              <a:t>Λήψη αίματος και ανάλυση</a:t>
            </a:r>
          </a:p>
          <a:p>
            <a:r>
              <a:rPr lang="el-GR" dirty="0"/>
              <a:t>Σύγκριση με βάσεις δεδομένων γονιδιακών παθήσεων </a:t>
            </a:r>
          </a:p>
          <a:p>
            <a:r>
              <a:rPr lang="el-GR" dirty="0" err="1"/>
              <a:t>Huntington</a:t>
            </a:r>
            <a:r>
              <a:rPr lang="el-GR" dirty="0"/>
              <a:t>, </a:t>
            </a:r>
            <a:r>
              <a:rPr lang="el-GR" dirty="0" err="1"/>
              <a:t>Alzheimer</a:t>
            </a:r>
            <a:r>
              <a:rPr lang="el-GR" dirty="0"/>
              <a:t>, </a:t>
            </a:r>
            <a:r>
              <a:rPr lang="el-GR" dirty="0" err="1"/>
              <a:t>νευροαναπτυξιακές</a:t>
            </a:r>
            <a:r>
              <a:rPr lang="el-GR" dirty="0"/>
              <a:t> διαταραχές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l-GR" dirty="0"/>
              <a:t> </a:t>
            </a:r>
            <a:r>
              <a:rPr lang="el-GR" dirty="0">
                <a:highlight>
                  <a:srgbClr val="F8D22F"/>
                </a:highlight>
              </a:rPr>
              <a:t>Ποιος έχει πρόσβαση σε αυτά τα δεδομένα ασθενών και πως τα χειρίζεται?</a:t>
            </a:r>
          </a:p>
        </p:txBody>
      </p:sp>
      <p:pic>
        <p:nvPicPr>
          <p:cNvPr id="8" name="Θέση περιεχομένου 7">
            <a:extLst>
              <a:ext uri="{FF2B5EF4-FFF2-40B4-BE49-F238E27FC236}">
                <a16:creationId xmlns:a16="http://schemas.microsoft.com/office/drawing/2014/main" id="{2EDC071B-D85B-F239-7E68-72F6C285B3B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064500" y="2109375"/>
            <a:ext cx="2150654" cy="2825369"/>
          </a:xfrm>
          <a:prstGeom prst="rect">
            <a:avLst/>
          </a:prstGeom>
        </p:spPr>
      </p:pic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51633DD-71EF-F279-D2DA-5C5328BC84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1141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6341BAC-1487-B231-C93A-0436FFC45A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1369241"/>
            <a:ext cx="10058400" cy="1371600"/>
          </a:xfrm>
        </p:spPr>
        <p:txBody>
          <a:bodyPr/>
          <a:lstStyle/>
          <a:p>
            <a:pPr algn="ctr"/>
            <a:r>
              <a:rPr lang="el-GR" b="1" dirty="0"/>
              <a:t>Τεχνητή Νοημοσύνη (ΑΙ)</a:t>
            </a:r>
            <a:endParaRPr lang="el-GR" dirty="0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35A88313-EC68-3D8E-FA33-7B4B745E2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F16B12-7CBF-4CDF-89FA-F8A36048EF63}" type="datetime1">
              <a:rPr lang="el-GR" smtClean="0"/>
              <a:t>1/10/2025</a:t>
            </a:fld>
            <a:endParaRPr lang="en-US"/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B5BF5CB6-6F7C-4AE2-58A4-FADBE603C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235" y="3172701"/>
            <a:ext cx="4707527" cy="265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720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CDA4FA8-3F76-AADB-87EA-A6454D8E5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Τεχνητή νοημοσύνη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A5FF3A0-185D-E256-5F16-06E5454FF26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l-GR" dirty="0"/>
              <a:t>Ανάλυση απεικονιστικών/γονιδιακών δεδομένων</a:t>
            </a:r>
          </a:p>
          <a:p>
            <a:r>
              <a:rPr lang="el-GR" dirty="0"/>
              <a:t>Ανάλυση και σύνδεση γονιδιακών δεδομένων με παθήσεις</a:t>
            </a:r>
          </a:p>
          <a:p>
            <a:r>
              <a:rPr lang="el-GR" dirty="0" err="1"/>
              <a:t>Διαφοροδιάγνωση</a:t>
            </a:r>
            <a:r>
              <a:rPr lang="el-GR" dirty="0"/>
              <a:t> παθήσεων</a:t>
            </a:r>
          </a:p>
          <a:p>
            <a:r>
              <a:rPr lang="el-GR" dirty="0"/>
              <a:t>Ταχύτητα και υψηλό βαθμό αξιοπιστίας (όχι όμως 100%)</a:t>
            </a:r>
          </a:p>
          <a:p>
            <a:r>
              <a:rPr lang="el-GR" dirty="0"/>
              <a:t>Πρόταση θεραπειών</a:t>
            </a:r>
          </a:p>
          <a:p>
            <a:r>
              <a:rPr lang="el-GR" dirty="0"/>
              <a:t>Έγκαιρη διάγνωση</a:t>
            </a:r>
          </a:p>
          <a:p>
            <a:r>
              <a:rPr lang="el-GR" dirty="0"/>
              <a:t>Πρόβλεψη πορείας πάθησης</a:t>
            </a:r>
          </a:p>
          <a:p>
            <a:r>
              <a:rPr lang="el-GR" dirty="0"/>
              <a:t>Μελέτη εξέλιξης ασθενειών</a:t>
            </a:r>
          </a:p>
          <a:p>
            <a:endParaRPr lang="el-GR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3BD5AB0-DFEA-D9BD-BC6F-CDC5C2989A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endParaRPr lang="el-GR"/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9C238158-0EDC-CCD8-632C-119B52C19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0C962E-969A-49B6-9474-121940DF033D}" type="datetime1">
              <a:rPr lang="el-GR" smtClean="0"/>
              <a:t>1/10/2025</a:t>
            </a:fld>
            <a:endParaRPr lang="en-US"/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9655EBB3-55EB-3523-21F9-814182B39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434590"/>
            <a:ext cx="493776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047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0F2F07F-FA61-F338-A36B-CA3A71EEA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Συμπεράσματα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945F8F0-1FD7-4E06-71F4-029988D13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 εγκέφαλος είναι το «κέντρο ελέγχου» νευρικών σημάτων</a:t>
            </a:r>
          </a:p>
          <a:p>
            <a:r>
              <a:rPr lang="el-GR" dirty="0"/>
              <a:t>Ένα εξαιρετικά πολύπλοκο και δαιδαλώδες δίκτυο με κέντρα που αλληλοεπιδρούν</a:t>
            </a:r>
          </a:p>
          <a:p>
            <a:r>
              <a:rPr lang="el-GR" dirty="0"/>
              <a:t>Είναι υπεύθυνος για βασικές και ανώτερες λειτουργίες</a:t>
            </a:r>
          </a:p>
          <a:p>
            <a:r>
              <a:rPr lang="el-GR" dirty="0"/>
              <a:t>Βασικές: τροφή , ασφάλεια, αναπαραγωγή</a:t>
            </a:r>
          </a:p>
          <a:p>
            <a:r>
              <a:rPr lang="el-GR" dirty="0"/>
              <a:t>Ανώτερες: Σκέψη, συναίσθημα, ομιλία, </a:t>
            </a:r>
            <a:r>
              <a:rPr lang="el-GR" b="1" u="sng" dirty="0"/>
              <a:t>μνήμη</a:t>
            </a:r>
          </a:p>
          <a:p>
            <a:r>
              <a:rPr lang="el-GR" dirty="0"/>
              <a:t>Μνήμη: ένας καθοριστικός παράγοντας διαμόρφωσης του «εαυτού μας». Διαμορφώνει την σκέψη, μελλοντικές αποφάσεις και </a:t>
            </a:r>
            <a:r>
              <a:rPr lang="el-GR" b="1" u="sng" dirty="0"/>
              <a:t>την κριτική μας ικανότητα </a:t>
            </a:r>
          </a:p>
          <a:p>
            <a:r>
              <a:rPr lang="el-GR" dirty="0"/>
              <a:t>Οπτικό ερέθισμα : εξαιρετικά σημαντική λειτουργία του ΚΝΣ. Ο εγκέφαλος λαμβάνει γρήγορες αποφάσεις ή «αποθηκεύει» την πληροφορία στην ανάλογη μνήμη</a:t>
            </a:r>
          </a:p>
          <a:p>
            <a:r>
              <a:rPr lang="el-GR" dirty="0" err="1"/>
              <a:t>Νευροπλαστικότητα</a:t>
            </a:r>
            <a:r>
              <a:rPr lang="el-GR" dirty="0"/>
              <a:t>: η ικανότητα του εγκεφάλου να τροποποιεί την λειτουργικότητα των </a:t>
            </a:r>
            <a:r>
              <a:rPr lang="el-GR" dirty="0" err="1"/>
              <a:t>νευρωνικών</a:t>
            </a:r>
            <a:r>
              <a:rPr lang="el-GR" dirty="0"/>
              <a:t> δικτύων, ανάλογα με τα εξωτερικά ερεθίσματα, την σκέψη και την μνήμη.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77806598-E797-7BCB-0D4E-10A5479311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7A12AA9F-B03A-90B6-B769-5553E31298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1753" y="718222"/>
            <a:ext cx="2792965" cy="2756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054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3214A2-2EAC-AAE2-55E4-7457BBE00C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Συμπεράσματα	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8CB9CA5-0AC7-A233-87AC-48BB47B0F2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1800" dirty="0"/>
              <a:t>Οι τεχνολογικές εξελίξεις επέφεραν άλματα στην διάγνωση και την θεραπεία ασθενειών</a:t>
            </a:r>
          </a:p>
          <a:p>
            <a:r>
              <a:rPr lang="el-GR" sz="1800" dirty="0"/>
              <a:t>Περαιτέρω ανάπτυξη οδήγησε στην ικανότητα να μελετούμε και την λειτουργία του εγκεφάλου</a:t>
            </a:r>
          </a:p>
          <a:p>
            <a:r>
              <a:rPr lang="el-GR" sz="1800" dirty="0"/>
              <a:t>Πολλαπλές διεπιστημονικές εφαρμογές </a:t>
            </a:r>
          </a:p>
          <a:p>
            <a:r>
              <a:rPr lang="el-GR" sz="1800" dirty="0"/>
              <a:t>Με την έλευση της τεχνητής νοημοσύνης τα δεδομένα άλλαξαν ραγδαία</a:t>
            </a:r>
          </a:p>
          <a:p>
            <a:r>
              <a:rPr lang="el-GR" sz="1800" dirty="0"/>
              <a:t>Αστραπιαία ανάπτυξη νέων δυνατοτήτων μελέτης, διάγνωσης και θεραπείας του ΚΝΣ</a:t>
            </a:r>
          </a:p>
          <a:p>
            <a:pPr marL="0" indent="0">
              <a:buNone/>
            </a:pPr>
            <a:endParaRPr lang="el-GR" sz="1800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9B833AB3-E534-2015-9351-ED176E83C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4078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2CC01FC-2773-4510-D133-5805DBFDB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Τροφή για σκέψη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9D47BB42-8159-D7E8-82A9-C9E07F1987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35849" y="2014194"/>
            <a:ext cx="3404468" cy="3748087"/>
          </a:xfrm>
          <a:prstGeom prst="rect">
            <a:avLst/>
          </a:prstGeom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0874541-5DA7-E7F5-314D-63E26A4474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353" y="2091651"/>
            <a:ext cx="6420017" cy="3749040"/>
          </a:xfrm>
        </p:spPr>
        <p:txBody>
          <a:bodyPr/>
          <a:lstStyle/>
          <a:p>
            <a:r>
              <a:rPr lang="el-GR" dirty="0"/>
              <a:t>Οι εγκεφαλικές λειτουργίες είναι πραγματικά άπειρες!</a:t>
            </a:r>
          </a:p>
          <a:p>
            <a:r>
              <a:rPr lang="el-GR" dirty="0"/>
              <a:t>Η ικανότητα του εγκεφάλου να αντιλαμβάνεται , να ερμηνεύει, να αξιολογεί και να αποθηκεύει πληροφορίες είναι αξιοθαύμαστη ΑΛΛΑ ταυτόχρονα είναι και ευάλωτη</a:t>
            </a:r>
          </a:p>
          <a:p>
            <a:r>
              <a:rPr lang="el-GR" dirty="0"/>
              <a:t>Πολλά διαθέσιμα διαγνωστικά εργαλεία που αναπτύχθηκαν σε βάθος 50 ετών</a:t>
            </a:r>
          </a:p>
          <a:p>
            <a:r>
              <a:rPr lang="el-GR" dirty="0"/>
              <a:t>Η ΤΝ τελειοποιήθηκε μέσα σε 5 έτη και υπερκέρασε όλες τις μεθόδους μαζί!</a:t>
            </a:r>
          </a:p>
          <a:p>
            <a:r>
              <a:rPr lang="el-GR" dirty="0"/>
              <a:t>Απαιτούνται ηθικά όρια σε όλες αυτές τις </a:t>
            </a:r>
            <a:r>
              <a:rPr lang="el-GR" dirty="0" err="1"/>
              <a:t>νευοδιαγνωστικές</a:t>
            </a:r>
            <a:r>
              <a:rPr lang="el-GR" dirty="0"/>
              <a:t> μεθόδους; Αν ναι, ποια; </a:t>
            </a:r>
          </a:p>
          <a:p>
            <a:endParaRPr lang="el-GR" dirty="0"/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4D23C67-0EE7-2068-D4D5-6224EDB2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179434-7293-40E0-98A7-69F3C10321FD}" type="datetime1">
              <a:rPr lang="el-GR" smtClean="0"/>
              <a:t>1/10/2025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0288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8794_TF78438558" id="{4C793B3E-94FC-460F-8DB6-81BAA90A6624}" vid="{0DBEB6CE-59DB-4D4E-8602-FA1B0F1F623C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{1D68801A-0E28-4499-BD95-D0D8B3F0A3FB}tf78438558_win32</Template>
  <TotalTime>1230</TotalTime>
  <Words>1328</Words>
  <Application>Microsoft Office PowerPoint</Application>
  <PresentationFormat>Ευρεία οθόνη</PresentationFormat>
  <Paragraphs>249</Paragraphs>
  <Slides>37</Slides>
  <Notes>1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37</vt:i4>
      </vt:variant>
    </vt:vector>
  </HeadingPairs>
  <TitlesOfParts>
    <vt:vector size="43" baseType="lpstr">
      <vt:lpstr>Arial</vt:lpstr>
      <vt:lpstr>Calibri</vt:lpstr>
      <vt:lpstr>Garamond</vt:lpstr>
      <vt:lpstr>Tahoma</vt:lpstr>
      <vt:lpstr>Wingdings</vt:lpstr>
      <vt:lpstr>SavonVTI</vt:lpstr>
      <vt:lpstr>Βασικα διαγνωστικα επιτευγματα των συγχρονων νευροεπιστημων</vt:lpstr>
      <vt:lpstr>Νευροεπιστήμες - ορισμός</vt:lpstr>
      <vt:lpstr>Εγκέφαλος</vt:lpstr>
      <vt:lpstr>Εγκέφαλος</vt:lpstr>
      <vt:lpstr>Εγκέφαλος</vt:lpstr>
      <vt:lpstr>Εγκέφαλος </vt:lpstr>
      <vt:lpstr>Νωτιαίος Μυελός</vt:lpstr>
      <vt:lpstr>Νεύρα</vt:lpstr>
      <vt:lpstr>Τοπογραφία του εγκεφάλου</vt:lpstr>
      <vt:lpstr>Τοπογραφία εγκεφάλου</vt:lpstr>
      <vt:lpstr>Παρουσίαση του PowerPoint</vt:lpstr>
      <vt:lpstr>Ανώτερες λειτουργίες εγκεφάλου</vt:lpstr>
      <vt:lpstr>Παρουσίαση του PowerPoint</vt:lpstr>
      <vt:lpstr>Παρουσίαση του PowerPoint</vt:lpstr>
      <vt:lpstr>Παρουσίαση του PowerPoint</vt:lpstr>
      <vt:lpstr>Αμνησία</vt:lpstr>
      <vt:lpstr>Διαδικασία «εγγραφής» μνήμης</vt:lpstr>
      <vt:lpstr>Οπτικά ερεθίσματα </vt:lpstr>
      <vt:lpstr>Νευροπλαστικότητα</vt:lpstr>
      <vt:lpstr>Νευροπλαστικότητα ≠Ευαλωτότητα</vt:lpstr>
      <vt:lpstr>Παράδειγμα </vt:lpstr>
      <vt:lpstr>Διαγνωστικά εργαλεία στις νευροεπιστήμες</vt:lpstr>
      <vt:lpstr>Απεικονιστικές μέθοδοι</vt:lpstr>
      <vt:lpstr>Αξονική τομογραφία </vt:lpstr>
      <vt:lpstr>Μαγνητική τομογραφία </vt:lpstr>
      <vt:lpstr>fMRI – Functional Magnetic Resonance Imaging</vt:lpstr>
      <vt:lpstr>PET – Positron Emission Tomography (τομογραφία εκπομπής ποζιτρονίων)</vt:lpstr>
      <vt:lpstr>DTI - Απεικόνιση Διάχυσης Τανυστή</vt:lpstr>
      <vt:lpstr>Ηλεκτροφυσιολογία</vt:lpstr>
      <vt:lpstr>EEG - Ηλεκτροεγκεφαλογράφημα</vt:lpstr>
      <vt:lpstr>Νευρογενετική και μοριακή διάγνωση</vt:lpstr>
      <vt:lpstr>Γενετικοί έλεγχοι και βιοδείκτες</vt:lpstr>
      <vt:lpstr>Τεχνητή Νοημοσύνη (ΑΙ)</vt:lpstr>
      <vt:lpstr>Τεχνητή νοημοσύνη</vt:lpstr>
      <vt:lpstr>Συμπεράσματα</vt:lpstr>
      <vt:lpstr>Συμπεράσματα </vt:lpstr>
      <vt:lpstr>Τροφή για σκέψη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dim ko</dc:creator>
  <cp:lastModifiedBy>dim ko</cp:lastModifiedBy>
  <cp:revision>8</cp:revision>
  <dcterms:created xsi:type="dcterms:W3CDTF">2025-09-21T06:40:53Z</dcterms:created>
  <dcterms:modified xsi:type="dcterms:W3CDTF">2025-10-01T07:40:01Z</dcterms:modified>
</cp:coreProperties>
</file>